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80" d="100"/>
          <a:sy n="80" d="100"/>
        </p:scale>
        <p:origin x="-1590" y="-156"/>
      </p:cViewPr>
      <p:guideLst>
        <p:guide orient="horz" pos="2160"/>
        <p:guide pos="2880"/>
      </p:guideLst>
    </p:cSldViewPr>
  </p:slideViewPr>
  <p:outlineViewPr>
    <p:cViewPr>
      <p:scale>
        <a:sx n="33" d="100"/>
        <a:sy n="33" d="100"/>
      </p:scale>
      <p:origin x="0" y="5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36F9C3C-A4ED-45DE-A858-A561B41F1969}" type="datetimeFigureOut">
              <a:rPr lang="ru-RU" smtClean="0"/>
              <a:t>27.11.2015</a:t>
            </a:fld>
            <a:endParaRPr lang="ru-RU"/>
          </a:p>
        </p:txBody>
      </p:sp>
      <p:sp>
        <p:nvSpPr>
          <p:cNvPr id="16" name="Номер слайда 15"/>
          <p:cNvSpPr>
            <a:spLocks noGrp="1"/>
          </p:cNvSpPr>
          <p:nvPr>
            <p:ph type="sldNum" sz="quarter" idx="11"/>
          </p:nvPr>
        </p:nvSpPr>
        <p:spPr/>
        <p:txBody>
          <a:bodyPr/>
          <a:lstStyle/>
          <a:p>
            <a:fld id="{528DE43F-DA57-41F1-BA7E-E70B24B9ABB1}"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36F9C3C-A4ED-45DE-A858-A561B41F1969}" type="datetimeFigureOut">
              <a:rPr lang="ru-RU" smtClean="0"/>
              <a:t>27.11.2015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8DE43F-DA57-41F1-BA7E-E70B24B9ABB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36F9C3C-A4ED-45DE-A858-A561B41F1969}" type="datetimeFigureOut">
              <a:rPr lang="ru-RU" smtClean="0"/>
              <a:t>27.11.2015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8DE43F-DA57-41F1-BA7E-E70B24B9ABB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36F9C3C-A4ED-45DE-A858-A561B41F1969}" type="datetimeFigureOut">
              <a:rPr lang="ru-RU" smtClean="0"/>
              <a:t>27.11.2015</a:t>
            </a:fld>
            <a:endParaRPr lang="ru-RU"/>
          </a:p>
        </p:txBody>
      </p:sp>
      <p:sp>
        <p:nvSpPr>
          <p:cNvPr id="15" name="Номер слайда 14"/>
          <p:cNvSpPr>
            <a:spLocks noGrp="1"/>
          </p:cNvSpPr>
          <p:nvPr>
            <p:ph type="sldNum" sz="quarter" idx="15"/>
          </p:nvPr>
        </p:nvSpPr>
        <p:spPr/>
        <p:txBody>
          <a:bodyPr/>
          <a:lstStyle>
            <a:lvl1pPr algn="ctr">
              <a:defRPr/>
            </a:lvl1pPr>
          </a:lstStyle>
          <a:p>
            <a:fld id="{528DE43F-DA57-41F1-BA7E-E70B24B9ABB1}"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36F9C3C-A4ED-45DE-A858-A561B41F1969}" type="datetimeFigureOut">
              <a:rPr lang="ru-RU" smtClean="0"/>
              <a:t>27.11.2015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8DE43F-DA57-41F1-BA7E-E70B24B9ABB1}"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36F9C3C-A4ED-45DE-A858-A561B41F1969}" type="datetimeFigureOut">
              <a:rPr lang="ru-RU" smtClean="0"/>
              <a:t>27.11.2015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8DE43F-DA57-41F1-BA7E-E70B24B9ABB1}"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528DE43F-DA57-41F1-BA7E-E70B24B9ABB1}"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36F9C3C-A4ED-45DE-A858-A561B41F1969}" type="datetimeFigureOut">
              <a:rPr lang="ru-RU" smtClean="0"/>
              <a:t>27.11.2015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36F9C3C-A4ED-45DE-A858-A561B41F1969}" type="datetimeFigureOut">
              <a:rPr lang="ru-RU" smtClean="0"/>
              <a:t>27.11.2015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28DE43F-DA57-41F1-BA7E-E70B24B9ABB1}"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6F9C3C-A4ED-45DE-A858-A561B41F1969}" type="datetimeFigureOut">
              <a:rPr lang="ru-RU" smtClean="0"/>
              <a:t>27.11.2015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8DE43F-DA57-41F1-BA7E-E70B24B9ABB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36F9C3C-A4ED-45DE-A858-A561B41F1969}" type="datetimeFigureOut">
              <a:rPr lang="ru-RU" smtClean="0"/>
              <a:t>27.11.2015</a:t>
            </a:fld>
            <a:endParaRPr lang="ru-RU"/>
          </a:p>
        </p:txBody>
      </p:sp>
      <p:sp>
        <p:nvSpPr>
          <p:cNvPr id="9" name="Номер слайда 8"/>
          <p:cNvSpPr>
            <a:spLocks noGrp="1"/>
          </p:cNvSpPr>
          <p:nvPr>
            <p:ph type="sldNum" sz="quarter" idx="15"/>
          </p:nvPr>
        </p:nvSpPr>
        <p:spPr/>
        <p:txBody>
          <a:bodyPr/>
          <a:lstStyle/>
          <a:p>
            <a:fld id="{528DE43F-DA57-41F1-BA7E-E70B24B9ABB1}"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36F9C3C-A4ED-45DE-A858-A561B41F1969}" type="datetimeFigureOut">
              <a:rPr lang="ru-RU" smtClean="0"/>
              <a:t>27.11.2015</a:t>
            </a:fld>
            <a:endParaRPr lang="ru-RU"/>
          </a:p>
        </p:txBody>
      </p:sp>
      <p:sp>
        <p:nvSpPr>
          <p:cNvPr id="9" name="Номер слайда 8"/>
          <p:cNvSpPr>
            <a:spLocks noGrp="1"/>
          </p:cNvSpPr>
          <p:nvPr>
            <p:ph type="sldNum" sz="quarter" idx="11"/>
          </p:nvPr>
        </p:nvSpPr>
        <p:spPr/>
        <p:txBody>
          <a:bodyPr/>
          <a:lstStyle/>
          <a:p>
            <a:fld id="{528DE43F-DA57-41F1-BA7E-E70B24B9ABB1}"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36F9C3C-A4ED-45DE-A858-A561B41F1969}" type="datetimeFigureOut">
              <a:rPr lang="ru-RU" smtClean="0"/>
              <a:t>27.11.2015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28DE43F-DA57-41F1-BA7E-E70B24B9ABB1}"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537280"/>
            <a:ext cx="8280920" cy="584775"/>
          </a:xfrm>
          <a:prstGeom prst="rect">
            <a:avLst/>
          </a:prstGeom>
        </p:spPr>
        <p:txBody>
          <a:bodyPr wrap="square">
            <a:spAutoFit/>
          </a:bodyPr>
          <a:lstStyle/>
          <a:p>
            <a:pPr algn="ctr">
              <a:defRPr/>
            </a:pPr>
            <a:r>
              <a:rPr lang="ru-RU" sz="3200" b="1" dirty="0">
                <a:effectLst>
                  <a:outerShdw blurRad="38100" dist="38100" dir="2700000" algn="tl">
                    <a:srgbClr val="000000">
                      <a:alpha val="43137"/>
                    </a:srgbClr>
                  </a:outerShdw>
                </a:effectLst>
              </a:rPr>
              <a:t>Слайд лекция</a:t>
            </a:r>
            <a:endParaRPr lang="ru-RU" sz="3200" dirty="0"/>
          </a:p>
        </p:txBody>
      </p:sp>
      <p:sp>
        <p:nvSpPr>
          <p:cNvPr id="5" name="Прямоугольник 4"/>
          <p:cNvSpPr/>
          <p:nvPr/>
        </p:nvSpPr>
        <p:spPr>
          <a:xfrm>
            <a:off x="467544" y="1722288"/>
            <a:ext cx="8280920" cy="4154984"/>
          </a:xfrm>
          <a:prstGeom prst="rect">
            <a:avLst/>
          </a:prstGeom>
        </p:spPr>
        <p:txBody>
          <a:bodyPr wrap="square">
            <a:spAutoFit/>
          </a:bodyPr>
          <a:lstStyle/>
          <a:p>
            <a:pPr indent="355600" algn="ctr"/>
            <a:r>
              <a:rPr lang="ru-RU" sz="2400" dirty="0" smtClean="0"/>
              <a:t>Кафедра «Начальной военной подготовки».</a:t>
            </a:r>
            <a:br>
              <a:rPr lang="ru-RU" sz="2400" dirty="0" smtClean="0"/>
            </a:br>
            <a:r>
              <a:rPr lang="ru-RU" sz="2400" dirty="0" smtClean="0"/>
              <a:t/>
            </a:r>
            <a:br>
              <a:rPr lang="ru-RU" sz="2400" dirty="0" smtClean="0"/>
            </a:br>
            <a:r>
              <a:rPr lang="ru-RU" sz="2400" dirty="0" err="1" smtClean="0"/>
              <a:t>Тема</a:t>
            </a:r>
            <a:r>
              <a:rPr lang="ru-RU" sz="2400" dirty="0" err="1" smtClean="0"/>
              <a:t>:«Оказание</a:t>
            </a:r>
            <a:r>
              <a:rPr lang="ru-RU" sz="2400" dirty="0" smtClean="0"/>
              <a:t> </a:t>
            </a:r>
            <a:r>
              <a:rPr lang="ru-RU" sz="2400" dirty="0" smtClean="0"/>
              <a:t>первой медицинской помощи при огнестрельных ранениях».</a:t>
            </a:r>
          </a:p>
          <a:p>
            <a:pPr algn="ctr"/>
            <a:r>
              <a:rPr lang="ru-RU" sz="2400" dirty="0" smtClean="0"/>
              <a:t/>
            </a:r>
            <a:br>
              <a:rPr lang="ru-RU" sz="2400" dirty="0" smtClean="0"/>
            </a:br>
            <a:r>
              <a:rPr lang="ru-RU" sz="2400" dirty="0" smtClean="0"/>
              <a:t>По дисциплине: Военно-медицинская подготовка.</a:t>
            </a:r>
            <a:br>
              <a:rPr lang="ru-RU" sz="2400" dirty="0" smtClean="0"/>
            </a:br>
            <a:r>
              <a:rPr lang="ru-RU" sz="2400" dirty="0" smtClean="0"/>
              <a:t/>
            </a:r>
            <a:br>
              <a:rPr lang="ru-RU" sz="2400" dirty="0" smtClean="0"/>
            </a:br>
            <a:r>
              <a:rPr lang="ru-RU" sz="2400" dirty="0" smtClean="0"/>
              <a:t>Для специальности: 5В010400 – «Начальная и военная подготовка»</a:t>
            </a:r>
            <a:br>
              <a:rPr lang="ru-RU" sz="2400" dirty="0" smtClean="0"/>
            </a:br>
            <a:r>
              <a:rPr lang="ru-RU" sz="2400" dirty="0" smtClean="0"/>
              <a:t/>
            </a:r>
            <a:br>
              <a:rPr lang="ru-RU" sz="2400" dirty="0" smtClean="0"/>
            </a:br>
            <a:r>
              <a:rPr lang="ru-RU" sz="2400" dirty="0" smtClean="0"/>
              <a:t>Автор: </a:t>
            </a:r>
            <a:r>
              <a:rPr lang="ru-RU" sz="2400" dirty="0" err="1" smtClean="0"/>
              <a:t>Ашимов</a:t>
            </a:r>
            <a:r>
              <a:rPr lang="ru-RU" sz="2400" dirty="0" smtClean="0"/>
              <a:t> Е.Т., Путинцева А.А</a:t>
            </a:r>
            <a:endParaRPr lang="ru-RU" sz="2400" dirty="0"/>
          </a:p>
        </p:txBody>
      </p:sp>
    </p:spTree>
    <p:extLst>
      <p:ext uri="{BB962C8B-B14F-4D97-AF65-F5344CB8AC3E}">
        <p14:creationId xmlns:p14="http://schemas.microsoft.com/office/powerpoint/2010/main" val="367414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1403648" y="476672"/>
            <a:ext cx="6366307" cy="5832648"/>
          </a:xfrm>
          <a:prstGeom prst="rect">
            <a:avLst/>
          </a:prstGeom>
          <a:noFill/>
          <a:ln w="9525">
            <a:noFill/>
            <a:miter lim="800000"/>
            <a:headEnd/>
            <a:tailEnd/>
          </a:ln>
        </p:spPr>
      </p:pic>
    </p:spTree>
    <p:extLst>
      <p:ext uri="{BB962C8B-B14F-4D97-AF65-F5344CB8AC3E}">
        <p14:creationId xmlns:p14="http://schemas.microsoft.com/office/powerpoint/2010/main" val="372203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04664"/>
            <a:ext cx="8208912" cy="1077218"/>
          </a:xfrm>
          <a:prstGeom prst="rect">
            <a:avLst/>
          </a:prstGeom>
        </p:spPr>
        <p:txBody>
          <a:bodyPr wrap="square">
            <a:spAutoFit/>
          </a:bodyPr>
          <a:lstStyle/>
          <a:p>
            <a:pPr indent="355600" algn="ctr"/>
            <a:r>
              <a:rPr lang="ru-RU" sz="3200" b="1" dirty="0" smtClean="0">
                <a:effectLst>
                  <a:outerShdw blurRad="38100" dist="38100" dir="2700000" algn="tl">
                    <a:srgbClr val="000000">
                      <a:alpha val="43137"/>
                    </a:srgbClr>
                  </a:outerShdw>
                </a:effectLst>
              </a:rPr>
              <a:t>Огнестрельное ранение в грудь</a:t>
            </a:r>
            <a:r>
              <a:rPr lang="en-US" sz="3200" b="1" dirty="0" smtClean="0">
                <a:effectLst>
                  <a:outerShdw blurRad="38100" dist="38100" dir="2700000" algn="tl">
                    <a:srgbClr val="000000">
                      <a:alpha val="43137"/>
                    </a:srgbClr>
                  </a:outerShdw>
                </a:effectLst>
              </a:rPr>
              <a:t> </a:t>
            </a:r>
            <a:r>
              <a:rPr lang="ru-RU" sz="3200" b="1" dirty="0" smtClean="0">
                <a:effectLst>
                  <a:outerShdw blurRad="38100" dist="38100" dir="2700000" algn="tl">
                    <a:srgbClr val="000000">
                      <a:alpha val="43137"/>
                    </a:srgbClr>
                  </a:outerShdw>
                </a:effectLst>
              </a:rPr>
              <a:t>и живот</a:t>
            </a:r>
            <a:endParaRPr lang="ru-RU" sz="3200" b="1" dirty="0">
              <a:effectLst>
                <a:outerShdw blurRad="38100" dist="38100" dir="2700000" algn="tl">
                  <a:srgbClr val="000000">
                    <a:alpha val="43137"/>
                  </a:srgbClr>
                </a:outerShdw>
              </a:effectLst>
            </a:endParaRPr>
          </a:p>
        </p:txBody>
      </p:sp>
      <p:sp>
        <p:nvSpPr>
          <p:cNvPr id="5" name="Прямоугольник 4"/>
          <p:cNvSpPr/>
          <p:nvPr/>
        </p:nvSpPr>
        <p:spPr>
          <a:xfrm>
            <a:off x="467544" y="1947604"/>
            <a:ext cx="8208912" cy="3785652"/>
          </a:xfrm>
          <a:prstGeom prst="rect">
            <a:avLst/>
          </a:prstGeom>
        </p:spPr>
        <p:txBody>
          <a:bodyPr wrap="square">
            <a:spAutoFit/>
          </a:bodyPr>
          <a:lstStyle/>
          <a:p>
            <a:pPr indent="355600" algn="just"/>
            <a:r>
              <a:rPr lang="ru-RU" sz="2400" dirty="0" smtClean="0"/>
              <a:t>При внутренних ранениях, кровь начинает скапливаться и остановить кровотечение в таком случае невозможно. </a:t>
            </a:r>
          </a:p>
          <a:p>
            <a:pPr indent="355600" algn="just"/>
            <a:r>
              <a:rPr lang="ru-RU" sz="2400" dirty="0" smtClean="0"/>
              <a:t>Для </a:t>
            </a:r>
            <a:r>
              <a:rPr lang="ru-RU" sz="2400" dirty="0" smtClean="0"/>
              <a:t>предотвращения попадания воздуха, рану нужно зажать плотным материалом или, в крайнем случае рукой. Раненого усаживают в </a:t>
            </a:r>
            <a:r>
              <a:rPr lang="ru-RU" sz="2400" dirty="0" err="1" smtClean="0"/>
              <a:t>полусидячее</a:t>
            </a:r>
            <a:r>
              <a:rPr lang="ru-RU" sz="2400" dirty="0" smtClean="0"/>
              <a:t> положение. </a:t>
            </a:r>
          </a:p>
          <a:p>
            <a:pPr indent="355600" algn="just"/>
            <a:r>
              <a:rPr lang="ru-RU" sz="2400" dirty="0" smtClean="0"/>
              <a:t>При ранениях в области сердца может случиться так, что в область где оно располагается начнет попадать кровь, тем самым мешая его работе и сжимая его. В таком случае лучше вызвать специалистов.</a:t>
            </a:r>
          </a:p>
        </p:txBody>
      </p:sp>
    </p:spTree>
    <p:extLst>
      <p:ext uri="{BB962C8B-B14F-4D97-AF65-F5344CB8AC3E}">
        <p14:creationId xmlns:p14="http://schemas.microsoft.com/office/powerpoint/2010/main" val="825468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4025" y="332656"/>
            <a:ext cx="8280920" cy="6154762"/>
          </a:xfrm>
          <a:prstGeom prst="rect">
            <a:avLst/>
          </a:prstGeom>
        </p:spPr>
        <p:txBody>
          <a:bodyPr wrap="square">
            <a:spAutoFit/>
          </a:bodyPr>
          <a:lstStyle/>
          <a:p>
            <a:pPr indent="355600" algn="just">
              <a:lnSpc>
                <a:spcPct val="110000"/>
              </a:lnSpc>
            </a:pPr>
            <a:r>
              <a:rPr lang="ru-RU" sz="2400" dirty="0" smtClean="0"/>
              <a:t>Для перевязки грудной клетки применяют более широкие бинты. При неправильном наложении повязки через короткое время происходит ее соскальзывание. В связи с этим  грудную клетку нельзя перевязывать спиралевидными ходами. Лучше всего  бинтовать грудную клетку восьмерками, причем повязку следует начинать с наложения первых ходов в ее нижнем отделе. Грудь забинтовывают </a:t>
            </a:r>
            <a:r>
              <a:rPr lang="ru-RU" sz="2400" dirty="0" err="1" smtClean="0"/>
              <a:t>последова</a:t>
            </a:r>
            <a:r>
              <a:rPr lang="en-US" sz="2400" dirty="0" smtClean="0"/>
              <a:t>-</a:t>
            </a:r>
            <a:r>
              <a:rPr lang="ru-RU" sz="2400" dirty="0" err="1" smtClean="0"/>
              <a:t>тельно</a:t>
            </a:r>
            <a:r>
              <a:rPr lang="ru-RU" sz="2400" dirty="0" smtClean="0"/>
              <a:t> вплоть до подмышек, затем при помощи одного укрепляющего хода переходят на левое плечо и по спине идут вниз под правую подмышку. Потом на грудь снова накладывают круговой ход, далее переходят под левую подмышку, оттуда на спину и сзади ведут бинты на левое плечо. Повязку заканчивают круговыми ходами в верхней части грудной клетки. </a:t>
            </a:r>
          </a:p>
        </p:txBody>
      </p:sp>
    </p:spTree>
    <p:extLst>
      <p:ext uri="{BB962C8B-B14F-4D97-AF65-F5344CB8AC3E}">
        <p14:creationId xmlns:p14="http://schemas.microsoft.com/office/powerpoint/2010/main" val="2371733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a:xfrm>
            <a:off x="1547664" y="620688"/>
            <a:ext cx="5904656" cy="5195174"/>
          </a:xfrm>
          <a:prstGeom prst="rect">
            <a:avLst/>
          </a:prstGeom>
        </p:spPr>
      </p:pic>
    </p:spTree>
    <p:extLst>
      <p:ext uri="{BB962C8B-B14F-4D97-AF65-F5344CB8AC3E}">
        <p14:creationId xmlns:p14="http://schemas.microsoft.com/office/powerpoint/2010/main" val="2259084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20080"/>
          </a:xfrm>
        </p:spPr>
        <p:txBody>
          <a:bodyPr>
            <a:normAutofit/>
          </a:bodyPr>
          <a:lstStyle/>
          <a:p>
            <a:pPr indent="355600" algn="ctr"/>
            <a:r>
              <a:rPr lang="ru-RU" sz="3200" b="1" dirty="0">
                <a:effectLst>
                  <a:outerShdw blurRad="38100" dist="38100" dir="2700000" algn="tl">
                    <a:srgbClr val="000000">
                      <a:alpha val="43137"/>
                    </a:srgbClr>
                  </a:outerShdw>
                </a:effectLst>
                <a:latin typeface="+mn-lt"/>
              </a:rPr>
              <a:t>Ранения конечностей</a:t>
            </a:r>
          </a:p>
        </p:txBody>
      </p:sp>
      <p:sp>
        <p:nvSpPr>
          <p:cNvPr id="4" name="Прямоугольник 3"/>
          <p:cNvSpPr/>
          <p:nvPr/>
        </p:nvSpPr>
        <p:spPr>
          <a:xfrm>
            <a:off x="442298" y="948690"/>
            <a:ext cx="8306166" cy="5632311"/>
          </a:xfrm>
          <a:prstGeom prst="rect">
            <a:avLst/>
          </a:prstGeom>
        </p:spPr>
        <p:txBody>
          <a:bodyPr wrap="square">
            <a:spAutoFit/>
          </a:bodyPr>
          <a:lstStyle/>
          <a:p>
            <a:pPr indent="355600" algn="just"/>
            <a:r>
              <a:rPr lang="ru-RU" sz="2400" dirty="0" smtClean="0"/>
              <a:t>Первое, на что следует обратить внимание при оказании первой помощи при ранении конечностей - наличие кровотечения. При </a:t>
            </a:r>
            <a:r>
              <a:rPr lang="ru-RU" sz="2400" dirty="0"/>
              <a:t>разрушении артерий бедра или плеча смерть от кровопотери может наступить</a:t>
            </a:r>
            <a:r>
              <a:rPr lang="en-US" sz="2400" dirty="0"/>
              <a:t>      </a:t>
            </a:r>
            <a:r>
              <a:rPr lang="ru-RU" sz="2400" dirty="0"/>
              <a:t> в течении секунд! Так, при ранении в руку </a:t>
            </a:r>
            <a:r>
              <a:rPr lang="en-US" sz="2400" dirty="0"/>
              <a:t>    </a:t>
            </a:r>
            <a:r>
              <a:rPr lang="ru-RU" sz="2400" dirty="0"/>
              <a:t>(и повреждении артерии), смерть от кровопотери может наступить в течении </a:t>
            </a:r>
            <a:r>
              <a:rPr lang="en-US" sz="2400" dirty="0"/>
              <a:t>   </a:t>
            </a:r>
            <a:r>
              <a:rPr lang="ru-RU" sz="2400" dirty="0"/>
              <a:t>90 секунд, а потеря сознания в течении </a:t>
            </a:r>
            <a:r>
              <a:rPr lang="en-US" sz="2400" dirty="0"/>
              <a:t>    </a:t>
            </a:r>
            <a:r>
              <a:rPr lang="ru-RU" sz="2400" dirty="0"/>
              <a:t>15 секунд. По цвету крови определяем венозное кровотечение или артериальное. Венозная кровь темная, а артериальная - алая и выбивается из раны интенсивно (фонтанчик крови из раны). Кровотечение останавливается давящей повязкой, жгутом или тампонадой раны. При наложении жгута венозное кровотечение останавливается ниже раны, а артериальное - выше </a:t>
            </a:r>
            <a:r>
              <a:rPr lang="ru-RU" sz="2400" dirty="0" smtClean="0"/>
              <a:t>раны.</a:t>
            </a:r>
            <a:endParaRPr lang="ru-RU" sz="2400" dirty="0"/>
          </a:p>
        </p:txBody>
      </p:sp>
    </p:spTree>
    <p:extLst>
      <p:ext uri="{BB962C8B-B14F-4D97-AF65-F5344CB8AC3E}">
        <p14:creationId xmlns:p14="http://schemas.microsoft.com/office/powerpoint/2010/main" val="332045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tretch>
            <a:fillRect/>
          </a:stretch>
        </p:blipFill>
        <p:spPr>
          <a:xfrm>
            <a:off x="2771800" y="4133746"/>
            <a:ext cx="3456384" cy="2422909"/>
          </a:xfrm>
          <a:prstGeom prst="rect">
            <a:avLst/>
          </a:prstGeom>
        </p:spPr>
      </p:pic>
      <p:sp>
        <p:nvSpPr>
          <p:cNvPr id="5" name="Прямоугольник 4"/>
          <p:cNvSpPr/>
          <p:nvPr/>
        </p:nvSpPr>
        <p:spPr>
          <a:xfrm>
            <a:off x="467544" y="404664"/>
            <a:ext cx="8280920" cy="3751733"/>
          </a:xfrm>
          <a:prstGeom prst="rect">
            <a:avLst/>
          </a:prstGeom>
        </p:spPr>
        <p:txBody>
          <a:bodyPr wrap="square">
            <a:spAutoFit/>
          </a:bodyPr>
          <a:lstStyle/>
          <a:p>
            <a:pPr indent="355600" algn="just">
              <a:lnSpc>
                <a:spcPct val="120000"/>
              </a:lnSpc>
            </a:pPr>
            <a:r>
              <a:rPr lang="ru-RU" sz="2000" dirty="0"/>
              <a:t>Накладывать жгут более, чем на два часа не рекомендуется. Этого времени должно хватить для доставки </a:t>
            </a:r>
            <a:r>
              <a:rPr lang="ru-RU" sz="2000" dirty="0" err="1"/>
              <a:t>постра</a:t>
            </a:r>
            <a:r>
              <a:rPr lang="en-US" sz="2000" dirty="0"/>
              <a:t>-</a:t>
            </a:r>
            <a:r>
              <a:rPr lang="ru-RU" sz="2000" dirty="0"/>
              <a:t>давшего в медицинское учреждение. При венозном кровотечении </a:t>
            </a:r>
            <a:r>
              <a:rPr lang="ru-RU" sz="2000" dirty="0" err="1"/>
              <a:t>желатель</a:t>
            </a:r>
            <a:r>
              <a:rPr lang="en-US" sz="2000" dirty="0"/>
              <a:t>-</a:t>
            </a:r>
            <a:r>
              <a:rPr lang="ru-RU" sz="2000" dirty="0"/>
              <a:t>нее накладывать давящую повязку, а </a:t>
            </a:r>
            <a:r>
              <a:rPr lang="en-US" sz="2000" dirty="0"/>
              <a:t>  </a:t>
            </a:r>
            <a:r>
              <a:rPr lang="ru-RU" sz="2000" dirty="0"/>
              <a:t>не жгут. Давящая повязка </a:t>
            </a:r>
            <a:r>
              <a:rPr lang="ru-RU" sz="2000" dirty="0" err="1"/>
              <a:t>накладыва</a:t>
            </a:r>
            <a:r>
              <a:rPr lang="en-US" sz="2000" dirty="0"/>
              <a:t>-</a:t>
            </a:r>
            <a:r>
              <a:rPr lang="ru-RU" sz="2000" dirty="0" err="1"/>
              <a:t>ется</a:t>
            </a:r>
            <a:r>
              <a:rPr lang="ru-RU" sz="2000" dirty="0"/>
              <a:t> на рану. Тампонада раны при ранениях конечностей производится редко. Для тампонады раны можно при помощи длинного, узкого предмета плотно набить рану стерильным бинтом. Чем выше задета артерия, тем быстрее происходит кровопотеря. Артерии конечностей проецируются на внутреннюю сторону бедра и плеча (те области, где кожа труднее загорает). </a:t>
            </a:r>
          </a:p>
        </p:txBody>
      </p:sp>
    </p:spTree>
    <p:extLst>
      <p:ext uri="{BB962C8B-B14F-4D97-AF65-F5344CB8AC3E}">
        <p14:creationId xmlns:p14="http://schemas.microsoft.com/office/powerpoint/2010/main" val="200441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3606" y="332656"/>
            <a:ext cx="8229600" cy="4572000"/>
          </a:xfrm>
        </p:spPr>
        <p:txBody>
          <a:bodyPr/>
          <a:lstStyle/>
          <a:p>
            <a:pPr marL="0" indent="355600" algn="just">
              <a:buNone/>
            </a:pPr>
            <a:r>
              <a:rPr lang="ru-RU" sz="2000" dirty="0"/>
              <a:t>При перевязке конечностей следует придерживаться правила -  первые ходы должны быть наложены на нижнюю часть конечности; в дальнейшем </a:t>
            </a:r>
            <a:r>
              <a:rPr lang="ru-RU" sz="2000" dirty="0" err="1"/>
              <a:t>забинтовывании</a:t>
            </a:r>
            <a:r>
              <a:rPr lang="ru-RU" sz="2000" dirty="0"/>
              <a:t> ведется по направлению вверх. Такой способ перевязки позволяет избежать накопления венозной крови в свободных, незабинтованных конечностях.</a:t>
            </a:r>
          </a:p>
          <a:p>
            <a:endParaRPr lang="ru-RU" dirty="0"/>
          </a:p>
        </p:txBody>
      </p:sp>
      <p:pic>
        <p:nvPicPr>
          <p:cNvPr id="4" name="Picture 6"/>
          <p:cNvPicPr>
            <a:picLocks noChangeAspect="1" noChangeArrowheads="1"/>
          </p:cNvPicPr>
          <p:nvPr/>
        </p:nvPicPr>
        <p:blipFill>
          <a:blip r:embed="rId2" cstate="print"/>
          <a:srcRect/>
          <a:stretch>
            <a:fillRect/>
          </a:stretch>
        </p:blipFill>
        <p:spPr>
          <a:xfrm>
            <a:off x="2411760" y="2276872"/>
            <a:ext cx="3856420" cy="3972428"/>
          </a:xfrm>
          <a:prstGeom prst="rect">
            <a:avLst/>
          </a:prstGeom>
        </p:spPr>
      </p:pic>
    </p:spTree>
    <p:extLst>
      <p:ext uri="{BB962C8B-B14F-4D97-AF65-F5344CB8AC3E}">
        <p14:creationId xmlns:p14="http://schemas.microsoft.com/office/powerpoint/2010/main" val="4031850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cstate="print"/>
          <a:srcRect/>
          <a:stretch>
            <a:fillRect/>
          </a:stretch>
        </p:blipFill>
        <p:spPr>
          <a:xfrm>
            <a:off x="3131840" y="3429000"/>
            <a:ext cx="2324425" cy="2010056"/>
          </a:xfrm>
        </p:spPr>
      </p:pic>
      <p:sp>
        <p:nvSpPr>
          <p:cNvPr id="5" name="Прямоугольник 4"/>
          <p:cNvSpPr/>
          <p:nvPr/>
        </p:nvSpPr>
        <p:spPr>
          <a:xfrm>
            <a:off x="467544" y="332656"/>
            <a:ext cx="8280920" cy="2554545"/>
          </a:xfrm>
          <a:prstGeom prst="rect">
            <a:avLst/>
          </a:prstGeom>
        </p:spPr>
        <p:txBody>
          <a:bodyPr wrap="square">
            <a:spAutoFit/>
          </a:bodyPr>
          <a:lstStyle/>
          <a:p>
            <a:pPr indent="355600" algn="just"/>
            <a:r>
              <a:rPr lang="ru-RU" sz="2000" dirty="0"/>
              <a:t>На плечевой и бедренный суставы обычно накладывается  колосовидная повязка.  Первые ходы обычно накладываются на плечо или же на бедро. Далее колосовидными ходами бинтуют по направлению к суставу. В области сустава при помощи круговых ходов переходят при </a:t>
            </a:r>
            <a:r>
              <a:rPr lang="ru-RU" sz="2000" dirty="0" err="1"/>
              <a:t>забинтовывании</a:t>
            </a:r>
            <a:r>
              <a:rPr lang="ru-RU" sz="2000" dirty="0"/>
              <a:t> плечевого сустава на грудную клетку, при </a:t>
            </a:r>
            <a:r>
              <a:rPr lang="ru-RU" sz="2000" dirty="0" err="1"/>
              <a:t>забинтовывании</a:t>
            </a:r>
            <a:r>
              <a:rPr lang="ru-RU" sz="2000" dirty="0"/>
              <a:t> бедренного сустава - на живот. Эти повязки заканчивают при перевязке плечевого сустава - на груди, при перевязке бедренного сустава - на животе. </a:t>
            </a:r>
          </a:p>
        </p:txBody>
      </p:sp>
    </p:spTree>
    <p:extLst>
      <p:ext uri="{BB962C8B-B14F-4D97-AF65-F5344CB8AC3E}">
        <p14:creationId xmlns:p14="http://schemas.microsoft.com/office/powerpoint/2010/main" val="869027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268760"/>
            <a:ext cx="8229600" cy="4572000"/>
          </a:xfrm>
        </p:spPr>
        <p:txBody>
          <a:bodyPr>
            <a:noAutofit/>
          </a:bodyPr>
          <a:lstStyle/>
          <a:p>
            <a:pPr marL="0" indent="355600" algn="just">
              <a:buClr>
                <a:schemeClr val="tx1"/>
              </a:buClr>
              <a:buNone/>
            </a:pPr>
            <a:r>
              <a:rPr lang="ru-RU" sz="2800" dirty="0"/>
              <a:t>Оказание первой медицинской помощи зависит от</a:t>
            </a:r>
            <a:r>
              <a:rPr lang="ru-RU" sz="2800" dirty="0" smtClean="0"/>
              <a:t>:</a:t>
            </a:r>
          </a:p>
          <a:p>
            <a:pPr marL="0" indent="355600" algn="just">
              <a:buClr>
                <a:schemeClr val="tx1"/>
              </a:buClr>
              <a:buNone/>
            </a:pPr>
            <a:r>
              <a:rPr lang="ru-RU" sz="2800" dirty="0" smtClean="0"/>
              <a:t> </a:t>
            </a:r>
            <a:r>
              <a:rPr lang="ru-RU" sz="2800" dirty="0"/>
              <a:t>- места расположения огнестрельного </a:t>
            </a:r>
            <a:r>
              <a:rPr lang="ru-RU" sz="2800" dirty="0" smtClean="0"/>
              <a:t>ране-</a:t>
            </a:r>
            <a:r>
              <a:rPr lang="ru-RU" sz="2800" dirty="0" err="1" smtClean="0"/>
              <a:t>ния</a:t>
            </a:r>
            <a:r>
              <a:rPr lang="ru-RU" sz="2800" dirty="0" smtClean="0"/>
              <a:t>;</a:t>
            </a:r>
            <a:endParaRPr lang="ru-RU" sz="2800" dirty="0" smtClean="0"/>
          </a:p>
          <a:p>
            <a:pPr marL="0" indent="355600" algn="just">
              <a:buClr>
                <a:schemeClr val="tx1"/>
              </a:buClr>
              <a:buNone/>
            </a:pPr>
            <a:r>
              <a:rPr lang="ru-RU" sz="2800" dirty="0" smtClean="0"/>
              <a:t> </a:t>
            </a:r>
            <a:r>
              <a:rPr lang="ru-RU" sz="2800" dirty="0"/>
              <a:t>- вида кровотечения </a:t>
            </a:r>
            <a:r>
              <a:rPr lang="ru-RU" sz="2800" dirty="0" smtClean="0"/>
              <a:t>(повреждения </a:t>
            </a:r>
            <a:r>
              <a:rPr lang="ru-RU" sz="2800" dirty="0" err="1" smtClean="0"/>
              <a:t>кровенос-ных</a:t>
            </a:r>
            <a:r>
              <a:rPr lang="ru-RU" sz="2800" dirty="0" smtClean="0"/>
              <a:t> </a:t>
            </a:r>
            <a:r>
              <a:rPr lang="ru-RU" sz="2800" dirty="0"/>
              <a:t>сосудов</a:t>
            </a:r>
            <a:r>
              <a:rPr lang="ru-RU" sz="2800" dirty="0" smtClean="0"/>
              <a:t>).</a:t>
            </a:r>
          </a:p>
          <a:p>
            <a:pPr marL="0" indent="355600" algn="just">
              <a:buClr>
                <a:schemeClr val="tx1"/>
              </a:buClr>
              <a:buNone/>
            </a:pPr>
            <a:r>
              <a:rPr lang="ru-RU" sz="2800" dirty="0" smtClean="0"/>
              <a:t> </a:t>
            </a:r>
            <a:r>
              <a:rPr lang="ru-RU" sz="2800" dirty="0"/>
              <a:t>Знание основ оказания первой медицинской помощи</a:t>
            </a:r>
            <a:r>
              <a:rPr lang="en-US" sz="2800" dirty="0"/>
              <a:t> </a:t>
            </a:r>
            <a:r>
              <a:rPr lang="ru-RU" sz="2800" dirty="0"/>
              <a:t>в боевой обстановке поможет военнослужащим</a:t>
            </a:r>
            <a:r>
              <a:rPr lang="en-US" sz="2800" dirty="0"/>
              <a:t> </a:t>
            </a:r>
            <a:r>
              <a:rPr lang="ru-RU" sz="2800" dirty="0"/>
              <a:t>спасти жизнь и здоровье  раненым  сослуживцам.</a:t>
            </a:r>
          </a:p>
          <a:p>
            <a:pPr marL="0" indent="0">
              <a:buNone/>
            </a:pPr>
            <a:endParaRPr lang="ru-RU" sz="3200" dirty="0"/>
          </a:p>
        </p:txBody>
      </p:sp>
      <p:sp>
        <p:nvSpPr>
          <p:cNvPr id="3" name="Заголовок 2"/>
          <p:cNvSpPr>
            <a:spLocks noGrp="1"/>
          </p:cNvSpPr>
          <p:nvPr>
            <p:ph type="title"/>
          </p:nvPr>
        </p:nvSpPr>
        <p:spPr>
          <a:xfrm>
            <a:off x="467544" y="188640"/>
            <a:ext cx="8229600" cy="1368152"/>
          </a:xfrm>
        </p:spPr>
        <p:txBody>
          <a:bodyPr>
            <a:normAutofit/>
          </a:bodyPr>
          <a:lstStyle/>
          <a:p>
            <a:pPr indent="355600" algn="ctr"/>
            <a:r>
              <a:rPr lang="ru-RU" sz="3200" b="1" dirty="0" smtClean="0">
                <a:effectLst>
                  <a:outerShdw blurRad="38100" dist="38100" dir="2700000" algn="tl">
                    <a:srgbClr val="000000">
                      <a:alpha val="43137"/>
                    </a:srgbClr>
                  </a:outerShdw>
                </a:effectLst>
                <a:latin typeface="+mn-lt"/>
              </a:rPr>
              <a:t>Выводы:</a:t>
            </a:r>
            <a:r>
              <a:rPr lang="ru-RU" dirty="0"/>
              <a:t/>
            </a:r>
            <a:br>
              <a:rPr lang="ru-RU" dirty="0"/>
            </a:br>
            <a:endParaRPr lang="ru-RU" dirty="0"/>
          </a:p>
        </p:txBody>
      </p:sp>
    </p:spTree>
    <p:extLst>
      <p:ext uri="{BB962C8B-B14F-4D97-AF65-F5344CB8AC3E}">
        <p14:creationId xmlns:p14="http://schemas.microsoft.com/office/powerpoint/2010/main" val="730117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2025352"/>
            <a:ext cx="8229600" cy="4572000"/>
          </a:xfrm>
        </p:spPr>
        <p:txBody>
          <a:bodyPr>
            <a:normAutofit/>
          </a:bodyPr>
          <a:lstStyle/>
          <a:p>
            <a:pPr marL="0" indent="355600" algn="just">
              <a:buNone/>
            </a:pPr>
            <a:r>
              <a:rPr lang="ru-RU" sz="2800" dirty="0" smtClean="0"/>
              <a:t>1.</a:t>
            </a:r>
            <a:r>
              <a:rPr lang="ru-RU" sz="2800" dirty="0"/>
              <a:t> Оказание первой медицинской помощи </a:t>
            </a:r>
            <a:r>
              <a:rPr lang="ru-RU" sz="2800" dirty="0" smtClean="0"/>
              <a:t>зависит; </a:t>
            </a:r>
          </a:p>
          <a:p>
            <a:pPr marL="0" indent="355600" algn="just">
              <a:buNone/>
            </a:pPr>
            <a:r>
              <a:rPr lang="ru-RU" sz="2800" dirty="0" smtClean="0"/>
              <a:t>2.</a:t>
            </a:r>
            <a:r>
              <a:rPr lang="ru-RU" sz="2800" dirty="0"/>
              <a:t> Головная повязка "</a:t>
            </a:r>
            <a:r>
              <a:rPr lang="ru-RU" sz="2800" dirty="0" smtClean="0"/>
              <a:t>шапочка"; </a:t>
            </a:r>
          </a:p>
          <a:p>
            <a:pPr marL="0" indent="355600" algn="just">
              <a:buNone/>
            </a:pPr>
            <a:r>
              <a:rPr lang="ru-RU" sz="2800" dirty="0"/>
              <a:t>3. Огнестрельное ранение </a:t>
            </a:r>
            <a:r>
              <a:rPr lang="ru-RU" sz="2800" dirty="0" smtClean="0"/>
              <a:t>головы.</a:t>
            </a:r>
          </a:p>
          <a:p>
            <a:pPr marL="0" indent="0">
              <a:buNone/>
            </a:pPr>
            <a:endParaRPr lang="ru-RU" sz="3200" dirty="0"/>
          </a:p>
        </p:txBody>
      </p:sp>
      <p:sp>
        <p:nvSpPr>
          <p:cNvPr id="3" name="Заголовок 2"/>
          <p:cNvSpPr>
            <a:spLocks noGrp="1"/>
          </p:cNvSpPr>
          <p:nvPr>
            <p:ph type="title"/>
          </p:nvPr>
        </p:nvSpPr>
        <p:spPr/>
        <p:txBody>
          <a:bodyPr>
            <a:normAutofit/>
          </a:bodyPr>
          <a:lstStyle/>
          <a:p>
            <a:pPr indent="355600" algn="ctr"/>
            <a:r>
              <a:rPr lang="ru-RU" sz="3200" b="1" dirty="0" smtClean="0">
                <a:effectLst>
                  <a:outerShdw blurRad="38100" dist="38100" dir="2700000" algn="tl">
                    <a:srgbClr val="000000">
                      <a:alpha val="43137"/>
                    </a:srgbClr>
                  </a:outerShdw>
                </a:effectLst>
                <a:latin typeface="+mn-lt"/>
              </a:rPr>
              <a:t>Вопросы:</a:t>
            </a:r>
            <a:endParaRPr lang="ru-RU" sz="32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953624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37320"/>
            <a:ext cx="8229600" cy="4572000"/>
          </a:xfrm>
        </p:spPr>
        <p:txBody>
          <a:bodyPr>
            <a:normAutofit/>
          </a:bodyPr>
          <a:lstStyle/>
          <a:p>
            <a:pPr marL="4763" indent="350838">
              <a:buClr>
                <a:schemeClr val="tx1"/>
              </a:buClr>
              <a:buFont typeface="+mj-lt"/>
              <a:buAutoNum type="arabicPeriod"/>
            </a:pPr>
            <a:r>
              <a:rPr lang="ru-RU" sz="3200" dirty="0">
                <a:ea typeface="Times New Roman" pitchFamily="18" charset="0"/>
                <a:cs typeface="Times New Roman" pitchFamily="18" charset="0"/>
              </a:rPr>
              <a:t>Основы </a:t>
            </a:r>
            <a:r>
              <a:rPr lang="ru-RU" sz="3200" dirty="0" smtClean="0">
                <a:ea typeface="Times New Roman" pitchFamily="18" charset="0"/>
                <a:cs typeface="Times New Roman" pitchFamily="18" charset="0"/>
              </a:rPr>
              <a:t>анатомии;</a:t>
            </a:r>
            <a:endParaRPr lang="ru-RU" sz="3200" dirty="0"/>
          </a:p>
          <a:p>
            <a:pPr marL="4763" indent="350838">
              <a:buClr>
                <a:schemeClr val="tx1"/>
              </a:buClr>
              <a:buFont typeface="+mj-lt"/>
              <a:buAutoNum type="arabicPeriod"/>
            </a:pPr>
            <a:r>
              <a:rPr lang="ru-RU" sz="3200" dirty="0" smtClean="0">
                <a:ea typeface="Times New Roman" pitchFamily="18" charset="0"/>
                <a:cs typeface="Times New Roman" pitchFamily="18" charset="0"/>
              </a:rPr>
              <a:t>Огнестрельные ранения.</a:t>
            </a:r>
            <a:endParaRPr lang="ru-RU" sz="3200" dirty="0"/>
          </a:p>
          <a:p>
            <a:endParaRPr lang="ru-RU" sz="3600" dirty="0"/>
          </a:p>
        </p:txBody>
      </p:sp>
      <p:sp>
        <p:nvSpPr>
          <p:cNvPr id="2" name="Заголовок 1"/>
          <p:cNvSpPr>
            <a:spLocks noGrp="1"/>
          </p:cNvSpPr>
          <p:nvPr>
            <p:ph type="title"/>
          </p:nvPr>
        </p:nvSpPr>
        <p:spPr>
          <a:xfrm>
            <a:off x="457200" y="548680"/>
            <a:ext cx="8229600" cy="822920"/>
          </a:xfrm>
        </p:spPr>
        <p:txBody>
          <a:bodyPr>
            <a:normAutofit/>
          </a:bodyPr>
          <a:lstStyle/>
          <a:p>
            <a:pPr algn="ctr"/>
            <a:r>
              <a:rPr lang="ru-RU" sz="3200" b="1" dirty="0" smtClean="0">
                <a:effectLst>
                  <a:outerShdw blurRad="38100" dist="38100" dir="2700000" algn="tl">
                    <a:srgbClr val="000000">
                      <a:alpha val="43137"/>
                    </a:srgbClr>
                  </a:outerShdw>
                </a:effectLst>
                <a:latin typeface="+mn-lt"/>
              </a:rPr>
              <a:t>План</a:t>
            </a:r>
            <a:r>
              <a:rPr lang="ru-RU" sz="3200" b="1" dirty="0" smtClean="0">
                <a:effectLst>
                  <a:outerShdw blurRad="38100" dist="38100" dir="2700000" algn="tl">
                    <a:srgbClr val="000000">
                      <a:alpha val="43137"/>
                    </a:srgbClr>
                  </a:outerShdw>
                </a:effectLst>
                <a:latin typeface="+mn-lt"/>
              </a:rPr>
              <a:t>:</a:t>
            </a:r>
            <a:endParaRPr lang="ru-RU" sz="32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4840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pPr marL="3175" lvl="0" indent="352425" algn="just">
              <a:buClr>
                <a:schemeClr val="tx1"/>
              </a:buClr>
            </a:pPr>
            <a:r>
              <a:rPr lang="kk-KZ" sz="2200" dirty="0"/>
              <a:t>«Об образовании» Закон РК.</a:t>
            </a:r>
            <a:r>
              <a:rPr lang="ru-RU" sz="2200" dirty="0"/>
              <a:t> А</a:t>
            </a:r>
            <a:r>
              <a:rPr lang="kk-KZ" sz="2200" dirty="0"/>
              <a:t>стана</a:t>
            </a:r>
            <a:r>
              <a:rPr lang="ru-RU" sz="2200" dirty="0"/>
              <a:t>.</a:t>
            </a:r>
            <a:r>
              <a:rPr lang="kk-KZ" sz="2200" dirty="0"/>
              <a:t> 27 июля 2007г.</a:t>
            </a:r>
            <a:endParaRPr lang="ru-RU" sz="2200" dirty="0"/>
          </a:p>
          <a:p>
            <a:pPr marL="3175" lvl="0" indent="352425" algn="just">
              <a:buClr>
                <a:schemeClr val="tx1"/>
              </a:buClr>
            </a:pPr>
            <a:r>
              <a:rPr lang="ru-RU" sz="2200" dirty="0"/>
              <a:t>Государственная программа развития образования в Республике К</a:t>
            </a:r>
            <a:r>
              <a:rPr lang="kk-KZ" sz="2200" dirty="0"/>
              <a:t>азахстан на 2005-2010 годы. 11 октября 2004г.</a:t>
            </a:r>
            <a:endParaRPr lang="ru-RU" sz="2200" dirty="0"/>
          </a:p>
          <a:p>
            <a:pPr marL="3175" lvl="0" indent="352425" algn="just">
              <a:buClr>
                <a:schemeClr val="tx1"/>
              </a:buClr>
            </a:pPr>
            <a:r>
              <a:rPr lang="kk-KZ" sz="2200" dirty="0"/>
              <a:t>Указ Президента Республики Казахстан от 21 марта 2007г. «Военная доктрина Республики Казахстан» </a:t>
            </a:r>
            <a:endParaRPr lang="ru-RU" sz="2200" dirty="0"/>
          </a:p>
          <a:p>
            <a:pPr marL="3175" lvl="0" indent="352425" algn="just">
              <a:buClr>
                <a:schemeClr val="tx1"/>
              </a:buClr>
            </a:pPr>
            <a:r>
              <a:rPr lang="ru-RU" sz="2200" dirty="0"/>
              <a:t>Руководство по организации  медицинского обеспечения при массовых поражениях населения, </a:t>
            </a:r>
            <a:r>
              <a:rPr lang="ru-RU" sz="2200" dirty="0" err="1"/>
              <a:t>Бурназян</a:t>
            </a:r>
            <a:r>
              <a:rPr lang="ru-RU" sz="2200" dirty="0"/>
              <a:t> А.И. - М.: Медицина, 1971.</a:t>
            </a:r>
          </a:p>
          <a:p>
            <a:pPr marL="3175" lvl="0" indent="352425" algn="just">
              <a:buClr>
                <a:schemeClr val="tx1"/>
              </a:buClr>
            </a:pPr>
            <a:r>
              <a:rPr lang="ru-RU" sz="2200" dirty="0"/>
              <a:t>Первая медицинская  помощь, Буянов В.М. – Медицина,1981.</a:t>
            </a:r>
          </a:p>
          <a:p>
            <a:pPr marL="3175" lvl="0" indent="352425" algn="just">
              <a:buClr>
                <a:schemeClr val="tx1"/>
              </a:buClr>
            </a:pPr>
            <a:r>
              <a:rPr lang="ru-RU" sz="2200" dirty="0"/>
              <a:t>Неотложная  помощь при  травматических повреждениях, Лебедев В.В., Охотский В.П., </a:t>
            </a:r>
            <a:r>
              <a:rPr lang="ru-RU" sz="2200" dirty="0" err="1"/>
              <a:t>Камилин</a:t>
            </a:r>
            <a:r>
              <a:rPr lang="ru-RU" sz="2200" dirty="0"/>
              <a:t> Н.Н.,- М.: Медицина, 1980.</a:t>
            </a:r>
          </a:p>
          <a:p>
            <a:endParaRPr lang="ru-RU" dirty="0"/>
          </a:p>
        </p:txBody>
      </p:sp>
      <p:sp>
        <p:nvSpPr>
          <p:cNvPr id="3" name="Заголовок 2"/>
          <p:cNvSpPr>
            <a:spLocks noGrp="1"/>
          </p:cNvSpPr>
          <p:nvPr>
            <p:ph type="title"/>
          </p:nvPr>
        </p:nvSpPr>
        <p:spPr>
          <a:xfrm>
            <a:off x="457200" y="152400"/>
            <a:ext cx="8229600" cy="828328"/>
          </a:xfrm>
        </p:spPr>
        <p:txBody>
          <a:bodyPr>
            <a:normAutofit/>
          </a:bodyPr>
          <a:lstStyle/>
          <a:p>
            <a:pPr indent="355600" algn="ctr"/>
            <a:r>
              <a:rPr lang="ru-RU" sz="3200" b="1" dirty="0" smtClean="0">
                <a:effectLst>
                  <a:outerShdw blurRad="38100" dist="38100" dir="2700000" algn="tl">
                    <a:srgbClr val="000000">
                      <a:alpha val="43137"/>
                    </a:srgbClr>
                  </a:outerShdw>
                </a:effectLst>
                <a:latin typeface="+mn-lt"/>
              </a:rPr>
              <a:t>Используемая литература</a:t>
            </a:r>
            <a:endParaRPr lang="ru-RU" sz="32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50207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84312"/>
          </a:xfrm>
        </p:spPr>
        <p:txBody>
          <a:bodyPr>
            <a:normAutofit/>
          </a:bodyPr>
          <a:lstStyle/>
          <a:p>
            <a:pPr algn="ctr"/>
            <a:r>
              <a:rPr lang="ru-RU" sz="3200" b="1" dirty="0" smtClean="0">
                <a:effectLst>
                  <a:outerShdw blurRad="38100" dist="38100" dir="2700000" algn="tl">
                    <a:srgbClr val="000000">
                      <a:alpha val="43137"/>
                    </a:srgbClr>
                  </a:outerShdw>
                </a:effectLst>
                <a:latin typeface="+mn-lt"/>
              </a:rPr>
              <a:t>Основы анатомии</a:t>
            </a:r>
            <a:endParaRPr lang="ru-RU" sz="3200" b="1" dirty="0">
              <a:effectLst>
                <a:outerShdw blurRad="38100" dist="38100" dir="2700000" algn="tl">
                  <a:srgbClr val="000000">
                    <a:alpha val="43137"/>
                  </a:srgbClr>
                </a:outerShdw>
              </a:effectLst>
              <a:latin typeface="+mn-lt"/>
            </a:endParaRPr>
          </a:p>
        </p:txBody>
      </p:sp>
      <p:pic>
        <p:nvPicPr>
          <p:cNvPr id="4" name="Рисунок 3" descr="грудная полость, легкие, сердце, аорта. www.pistoletchik.ru"/>
          <p:cNvPicPr>
            <a:picLocks noChangeAspect="1" noChangeArrowheads="1"/>
          </p:cNvPicPr>
          <p:nvPr/>
        </p:nvPicPr>
        <p:blipFill>
          <a:blip r:embed="rId2" cstate="print"/>
          <a:srcRect/>
          <a:stretch>
            <a:fillRect/>
          </a:stretch>
        </p:blipFill>
        <p:spPr>
          <a:xfrm>
            <a:off x="467544" y="2266461"/>
            <a:ext cx="2601912" cy="1714500"/>
          </a:xfrm>
          <a:prstGeom prst="rect">
            <a:avLst/>
          </a:prstGeom>
          <a:noFill/>
        </p:spPr>
      </p:pic>
      <p:sp>
        <p:nvSpPr>
          <p:cNvPr id="5" name="Rectangle 3"/>
          <p:cNvSpPr>
            <a:spLocks noChangeArrowheads="1"/>
          </p:cNvSpPr>
          <p:nvPr/>
        </p:nvSpPr>
        <p:spPr bwMode="auto">
          <a:xfrm>
            <a:off x="705448" y="1276675"/>
            <a:ext cx="1785937" cy="584200"/>
          </a:xfrm>
          <a:prstGeom prst="rect">
            <a:avLst/>
          </a:prstGeom>
          <a:noFill/>
          <a:ln w="9525">
            <a:noFill/>
            <a:miter lim="800000"/>
            <a:headEnd/>
            <a:tailEnd/>
          </a:ln>
        </p:spPr>
        <p:txBody>
          <a:bodyPr anchor="ctr">
            <a:spAutoFit/>
          </a:bodyPr>
          <a:lstStyle/>
          <a:p>
            <a:pPr algn="ctr" eaLnBrk="0" hangingPunct="0"/>
            <a:r>
              <a:rPr lang="ru-RU" sz="1600" dirty="0">
                <a:latin typeface="+mj-lt"/>
                <a:cs typeface="Times New Roman" pitchFamily="18" charset="0"/>
              </a:rPr>
              <a:t>Внутренние органы</a:t>
            </a:r>
            <a:endParaRPr lang="ru-RU" sz="1600" dirty="0">
              <a:latin typeface="+mj-lt"/>
            </a:endParaRPr>
          </a:p>
        </p:txBody>
      </p:sp>
      <p:pic>
        <p:nvPicPr>
          <p:cNvPr id="6" name="Рисунок 4" descr="брющная полость, печень, желудок, кишечник. www.pistoletchik.ru"/>
          <p:cNvPicPr>
            <a:picLocks noChangeAspect="1" noChangeArrowheads="1"/>
          </p:cNvPicPr>
          <p:nvPr/>
        </p:nvPicPr>
        <p:blipFill>
          <a:blip r:embed="rId3" cstate="print"/>
          <a:srcRect/>
          <a:stretch>
            <a:fillRect/>
          </a:stretch>
        </p:blipFill>
        <p:spPr bwMode="auto">
          <a:xfrm>
            <a:off x="467545" y="3980973"/>
            <a:ext cx="2601912" cy="2127250"/>
          </a:xfrm>
          <a:prstGeom prst="rect">
            <a:avLst/>
          </a:prstGeom>
          <a:noFill/>
          <a:ln w="9525">
            <a:noFill/>
            <a:miter lim="800000"/>
            <a:headEnd/>
            <a:tailEnd/>
          </a:ln>
        </p:spPr>
      </p:pic>
      <p:pic>
        <p:nvPicPr>
          <p:cNvPr id="7" name="Рисунок 5" descr="грудная и брюшная полости, диафрагма. www.pistoletchik.ru"/>
          <p:cNvPicPr>
            <a:picLocks noChangeAspect="1" noChangeArrowheads="1"/>
          </p:cNvPicPr>
          <p:nvPr/>
        </p:nvPicPr>
        <p:blipFill>
          <a:blip r:embed="rId4" cstate="print"/>
          <a:srcRect/>
          <a:stretch>
            <a:fillRect/>
          </a:stretch>
        </p:blipFill>
        <p:spPr bwMode="auto">
          <a:xfrm>
            <a:off x="3420093" y="2266461"/>
            <a:ext cx="2500312" cy="3841762"/>
          </a:xfrm>
          <a:prstGeom prst="rect">
            <a:avLst/>
          </a:prstGeom>
          <a:noFill/>
          <a:ln w="9525">
            <a:noFill/>
            <a:miter lim="800000"/>
            <a:headEnd/>
            <a:tailEnd/>
          </a:ln>
        </p:spPr>
      </p:pic>
      <p:pic>
        <p:nvPicPr>
          <p:cNvPr id="8" name="Рисунок 6" descr="скелет человека. skeleton. www.pistoletchik.ru"/>
          <p:cNvPicPr>
            <a:picLocks noChangeAspect="1" noChangeArrowheads="1"/>
          </p:cNvPicPr>
          <p:nvPr/>
        </p:nvPicPr>
        <p:blipFill>
          <a:blip r:embed="rId5" cstate="print"/>
          <a:srcRect/>
          <a:stretch>
            <a:fillRect/>
          </a:stretch>
        </p:blipFill>
        <p:spPr bwMode="auto">
          <a:xfrm>
            <a:off x="6134737" y="2266462"/>
            <a:ext cx="2613727" cy="3841762"/>
          </a:xfrm>
          <a:prstGeom prst="rect">
            <a:avLst/>
          </a:prstGeom>
          <a:noFill/>
          <a:ln w="9525">
            <a:noFill/>
            <a:miter lim="800000"/>
            <a:headEnd/>
            <a:tailEnd/>
          </a:ln>
        </p:spPr>
      </p:pic>
      <p:sp>
        <p:nvSpPr>
          <p:cNvPr id="9" name="Rectangle 7"/>
          <p:cNvSpPr>
            <a:spLocks noChangeArrowheads="1"/>
          </p:cNvSpPr>
          <p:nvPr/>
        </p:nvSpPr>
        <p:spPr bwMode="auto">
          <a:xfrm>
            <a:off x="3536090" y="1317849"/>
            <a:ext cx="1857375" cy="585787"/>
          </a:xfrm>
          <a:prstGeom prst="rect">
            <a:avLst/>
          </a:prstGeom>
          <a:noFill/>
          <a:ln w="9525">
            <a:noFill/>
            <a:miter lim="800000"/>
            <a:headEnd/>
            <a:tailEnd/>
          </a:ln>
        </p:spPr>
        <p:txBody>
          <a:bodyPr anchor="ctr">
            <a:spAutoFit/>
          </a:bodyPr>
          <a:lstStyle/>
          <a:p>
            <a:pPr algn="ctr" eaLnBrk="0" hangingPunct="0"/>
            <a:r>
              <a:rPr lang="ru-RU" sz="1600" dirty="0">
                <a:latin typeface="+mj-lt"/>
                <a:cs typeface="Times New Roman" pitchFamily="18" charset="0"/>
              </a:rPr>
              <a:t>Грудная и </a:t>
            </a:r>
            <a:r>
              <a:rPr lang="ru-RU" sz="1600" dirty="0" smtClean="0">
                <a:latin typeface="+mj-lt"/>
                <a:cs typeface="Times New Roman" pitchFamily="18" charset="0"/>
              </a:rPr>
              <a:t>брюшная </a:t>
            </a:r>
            <a:r>
              <a:rPr lang="ru-RU" sz="1600" dirty="0">
                <a:latin typeface="+mj-lt"/>
                <a:cs typeface="Times New Roman" pitchFamily="18" charset="0"/>
              </a:rPr>
              <a:t>полости</a:t>
            </a:r>
            <a:endParaRPr lang="ru-RU" sz="1600" dirty="0">
              <a:latin typeface="+mj-lt"/>
            </a:endParaRPr>
          </a:p>
        </p:txBody>
      </p:sp>
      <p:sp>
        <p:nvSpPr>
          <p:cNvPr id="10" name="Rectangle 8"/>
          <p:cNvSpPr>
            <a:spLocks noChangeArrowheads="1"/>
          </p:cNvSpPr>
          <p:nvPr/>
        </p:nvSpPr>
        <p:spPr bwMode="auto">
          <a:xfrm>
            <a:off x="6607568" y="1356820"/>
            <a:ext cx="1785937" cy="338137"/>
          </a:xfrm>
          <a:prstGeom prst="rect">
            <a:avLst/>
          </a:prstGeom>
          <a:noFill/>
          <a:ln w="9525">
            <a:noFill/>
            <a:miter lim="800000"/>
            <a:headEnd/>
            <a:tailEnd/>
          </a:ln>
        </p:spPr>
        <p:txBody>
          <a:bodyPr anchor="ctr">
            <a:spAutoFit/>
          </a:bodyPr>
          <a:lstStyle/>
          <a:p>
            <a:pPr algn="ctr" eaLnBrk="0" hangingPunct="0"/>
            <a:r>
              <a:rPr lang="ru-RU" sz="1600" dirty="0">
                <a:latin typeface="+mj-lt"/>
                <a:cs typeface="Times New Roman" pitchFamily="18" charset="0"/>
              </a:rPr>
              <a:t>Скелет человека</a:t>
            </a:r>
            <a:endParaRPr lang="ru-RU" sz="1600" dirty="0">
              <a:latin typeface="+mj-lt"/>
            </a:endParaRPr>
          </a:p>
        </p:txBody>
      </p:sp>
    </p:spTree>
    <p:extLst>
      <p:ext uri="{BB962C8B-B14F-4D97-AF65-F5344CB8AC3E}">
        <p14:creationId xmlns:p14="http://schemas.microsoft.com/office/powerpoint/2010/main" val="93170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 descr="Картинка 15 из 10835"/>
          <p:cNvPicPr>
            <a:picLocks noChangeAspect="1" noChangeArrowheads="1"/>
          </p:cNvPicPr>
          <p:nvPr/>
        </p:nvPicPr>
        <p:blipFill>
          <a:blip r:embed="rId2" cstate="print"/>
          <a:srcRect/>
          <a:stretch>
            <a:fillRect/>
          </a:stretch>
        </p:blipFill>
        <p:spPr bwMode="auto">
          <a:xfrm>
            <a:off x="467544" y="1005418"/>
            <a:ext cx="3744416" cy="4419600"/>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019264"/>
            <a:ext cx="3960440" cy="440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69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1196752"/>
            <a:ext cx="8280920" cy="4154984"/>
          </a:xfrm>
          <a:prstGeom prst="rect">
            <a:avLst/>
          </a:prstGeom>
        </p:spPr>
        <p:txBody>
          <a:bodyPr wrap="square">
            <a:spAutoFit/>
          </a:bodyPr>
          <a:lstStyle/>
          <a:p>
            <a:pPr indent="355600" algn="just"/>
            <a:r>
              <a:rPr lang="ru-RU" sz="2400" dirty="0" smtClean="0"/>
              <a:t>Внутренние органы расположены в полостях (грудная и брюшная). Органы грудной полости защищены каркасом ребер. Поэтому, ранения грудной клетки часто осложняются переломами ребер. </a:t>
            </a:r>
          </a:p>
          <a:p>
            <a:pPr indent="355600" algn="just"/>
            <a:r>
              <a:rPr lang="ru-RU" sz="2400" dirty="0" smtClean="0"/>
              <a:t>Питание </a:t>
            </a:r>
            <a:r>
              <a:rPr lang="ru-RU" sz="2400" dirty="0" smtClean="0"/>
              <a:t>органов кровью осуществляется крупными артериями. Поэтому ранения внутренних органов почти всегда сопровождаются обильной потерей крови и </a:t>
            </a:r>
            <a:r>
              <a:rPr lang="ru-RU" sz="2400" dirty="0" err="1" smtClean="0"/>
              <a:t>гемморагическим</a:t>
            </a:r>
            <a:r>
              <a:rPr lang="ru-RU" sz="2400" dirty="0" smtClean="0"/>
              <a:t> шоком.</a:t>
            </a:r>
          </a:p>
          <a:p>
            <a:pPr indent="355600" algn="just"/>
            <a:r>
              <a:rPr lang="ru-RU" sz="2400" dirty="0" smtClean="0"/>
              <a:t>Крупные </a:t>
            </a:r>
            <a:r>
              <a:rPr lang="ru-RU" sz="2400" dirty="0" smtClean="0"/>
              <a:t>артерии также ведут к голове, ногам и рукам. Проекция артерий идущих к конечностям - по внутренней стороне бедра и плеча. </a:t>
            </a:r>
          </a:p>
        </p:txBody>
      </p:sp>
    </p:spTree>
    <p:extLst>
      <p:ext uri="{BB962C8B-B14F-4D97-AF65-F5344CB8AC3E}">
        <p14:creationId xmlns:p14="http://schemas.microsoft.com/office/powerpoint/2010/main" val="3043980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1196752"/>
            <a:ext cx="8280920" cy="4358116"/>
          </a:xfrm>
          <a:prstGeom prst="rect">
            <a:avLst/>
          </a:prstGeom>
        </p:spPr>
        <p:txBody>
          <a:bodyPr wrap="square">
            <a:spAutoFit/>
          </a:bodyPr>
          <a:lstStyle/>
          <a:p>
            <a:pPr indent="355600" algn="just">
              <a:lnSpc>
                <a:spcPct val="90000"/>
              </a:lnSpc>
            </a:pPr>
            <a:r>
              <a:rPr lang="ru-RU" sz="2800" dirty="0"/>
              <a:t>Правильная обработка раны препятствует развитию осложнений в ране и почти в 3 раза сокращает время ее заживления. Обработку раны следует проводить чистыми, лучше </a:t>
            </a:r>
            <a:r>
              <a:rPr lang="ru-RU" sz="2800" dirty="0" err="1"/>
              <a:t>продезинфициро</a:t>
            </a:r>
            <a:r>
              <a:rPr lang="en-US" sz="2800" dirty="0"/>
              <a:t>-</a:t>
            </a:r>
            <a:r>
              <a:rPr lang="ru-RU" sz="2800" dirty="0"/>
              <a:t>ванными руками. Накладывая асептическую повязку, не следует касаться руками тех слоев марли, которые будут непосредственно соприкасаться с раной. Рана может быть защищена простым наложением асептической повязки (бинт, индивидуальный пакет, косынка). </a:t>
            </a:r>
          </a:p>
        </p:txBody>
      </p:sp>
    </p:spTree>
    <p:extLst>
      <p:ext uri="{BB962C8B-B14F-4D97-AF65-F5344CB8AC3E}">
        <p14:creationId xmlns:p14="http://schemas.microsoft.com/office/powerpoint/2010/main" val="1514394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548680"/>
            <a:ext cx="8352928" cy="1569660"/>
          </a:xfrm>
          <a:prstGeom prst="rect">
            <a:avLst/>
          </a:prstGeom>
        </p:spPr>
        <p:txBody>
          <a:bodyPr wrap="square">
            <a:spAutoFit/>
          </a:bodyPr>
          <a:lstStyle/>
          <a:p>
            <a:pPr indent="355600" algn="just">
              <a:lnSpc>
                <a:spcPct val="80000"/>
              </a:lnSpc>
            </a:pPr>
            <a:r>
              <a:rPr lang="ru-RU" sz="2000" dirty="0" smtClean="0"/>
              <a:t>Рану нельзя промывать водой - это способствует инфицированию. Нельзя допускать попадания прижигающих антисептических веществ в раневую поверхность. </a:t>
            </a:r>
          </a:p>
          <a:p>
            <a:pPr indent="355600" algn="just">
              <a:lnSpc>
                <a:spcPct val="80000"/>
              </a:lnSpc>
            </a:pPr>
            <a:r>
              <a:rPr lang="ru-RU" sz="2000" dirty="0" smtClean="0"/>
              <a:t> Рану нельзя засыпать порошками, накладывать на нее мазь, нельзя непосредственно к раневой поверхности прикладывать вату, - все это способствует развитию инфекции в ране. </a:t>
            </a:r>
          </a:p>
        </p:txBody>
      </p:sp>
      <p:pic>
        <p:nvPicPr>
          <p:cNvPr id="5" name="Picture 6"/>
          <p:cNvPicPr>
            <a:picLocks noChangeAspect="1" noChangeArrowheads="1"/>
          </p:cNvPicPr>
          <p:nvPr/>
        </p:nvPicPr>
        <p:blipFill>
          <a:blip r:embed="rId2" cstate="print"/>
          <a:srcRect/>
          <a:stretch>
            <a:fillRect/>
          </a:stretch>
        </p:blipFill>
        <p:spPr bwMode="auto">
          <a:xfrm>
            <a:off x="2406650" y="2204864"/>
            <a:ext cx="4330700" cy="4105275"/>
          </a:xfrm>
          <a:prstGeom prst="rect">
            <a:avLst/>
          </a:prstGeom>
          <a:noFill/>
          <a:ln w="9525">
            <a:noFill/>
            <a:miter lim="800000"/>
            <a:headEnd/>
            <a:tailEnd/>
          </a:ln>
        </p:spPr>
      </p:pic>
    </p:spTree>
    <p:extLst>
      <p:ext uri="{BB962C8B-B14F-4D97-AF65-F5344CB8AC3E}">
        <p14:creationId xmlns:p14="http://schemas.microsoft.com/office/powerpoint/2010/main" val="74233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73990" y="404664"/>
            <a:ext cx="8280920" cy="5693866"/>
          </a:xfrm>
          <a:prstGeom prst="rect">
            <a:avLst/>
          </a:prstGeom>
        </p:spPr>
        <p:txBody>
          <a:bodyPr wrap="square">
            <a:spAutoFit/>
          </a:bodyPr>
          <a:lstStyle/>
          <a:p>
            <a:pPr indent="355600" algn="just"/>
            <a:r>
              <a:rPr lang="ru-RU" sz="2000" dirty="0"/>
              <a:t> </a:t>
            </a:r>
            <a:r>
              <a:rPr lang="ru-RU" sz="2000" dirty="0" smtClean="0"/>
              <a:t>    </a:t>
            </a:r>
            <a:r>
              <a:rPr lang="ru-RU" sz="3200" b="1" dirty="0" smtClean="0">
                <a:effectLst>
                  <a:outerShdw blurRad="38100" dist="38100" dir="2700000" algn="tl">
                    <a:srgbClr val="000000">
                      <a:alpha val="43137"/>
                    </a:srgbClr>
                  </a:outerShdw>
                </a:effectLst>
              </a:rPr>
              <a:t>Огнестрельное ранение головы</a:t>
            </a:r>
          </a:p>
          <a:p>
            <a:pPr indent="355600" algn="just"/>
            <a:endParaRPr lang="ru-RU" sz="2000" dirty="0" smtClean="0"/>
          </a:p>
          <a:p>
            <a:pPr indent="355600" algn="just"/>
            <a:r>
              <a:rPr lang="ru-RU" sz="2400" dirty="0" smtClean="0"/>
              <a:t>При таких типах ранений у человека остаются шансы выжить. Около 16% процентов выживают. </a:t>
            </a:r>
          </a:p>
          <a:p>
            <a:pPr indent="355600" algn="just"/>
            <a:r>
              <a:rPr lang="ru-RU" sz="2400" dirty="0" smtClean="0"/>
              <a:t>При </a:t>
            </a:r>
            <a:r>
              <a:rPr lang="ru-RU" sz="2400" dirty="0" smtClean="0"/>
              <a:t>ранении головы обязательно происходит сотрясение мозга. Раненый может потерять сознание, но все еще будет жить. При этом тело человека лучше всего положить горизонтально и обеспечить покой. </a:t>
            </a:r>
          </a:p>
          <a:p>
            <a:pPr indent="355600" algn="just"/>
            <a:r>
              <a:rPr lang="ru-RU" sz="2400" dirty="0" smtClean="0"/>
              <a:t>Транспортировать </a:t>
            </a:r>
            <a:r>
              <a:rPr lang="ru-RU" sz="2400" dirty="0" smtClean="0"/>
              <a:t>самостоятельно не рекомендуется или рекомендуется, но очень осторожно. </a:t>
            </a:r>
          </a:p>
          <a:p>
            <a:pPr indent="355600" algn="just"/>
            <a:r>
              <a:rPr lang="ru-RU" sz="2400" dirty="0" smtClean="0"/>
              <a:t>Если у раненого остановилось сердце, то следует сделать искусственное дыхание и массаж сердца.</a:t>
            </a:r>
          </a:p>
          <a:p>
            <a:pPr indent="355600" algn="just"/>
            <a:r>
              <a:rPr lang="ru-RU" sz="2400" dirty="0" smtClean="0"/>
              <a:t>Если </a:t>
            </a:r>
            <a:r>
              <a:rPr lang="ru-RU" sz="2400" dirty="0" smtClean="0"/>
              <a:t>рана на лице очень серьезная и крови выделяется очень много, то рану лучше всего зажать тампоном.</a:t>
            </a:r>
          </a:p>
        </p:txBody>
      </p:sp>
    </p:spTree>
    <p:extLst>
      <p:ext uri="{BB962C8B-B14F-4D97-AF65-F5344CB8AC3E}">
        <p14:creationId xmlns:p14="http://schemas.microsoft.com/office/powerpoint/2010/main" val="1809217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1935" y="992917"/>
            <a:ext cx="4274081" cy="4524315"/>
          </a:xfrm>
          <a:prstGeom prst="rect">
            <a:avLst/>
          </a:prstGeom>
        </p:spPr>
        <p:txBody>
          <a:bodyPr wrap="square">
            <a:spAutoFit/>
          </a:bodyPr>
          <a:lstStyle/>
          <a:p>
            <a:pPr indent="355600" algn="just">
              <a:lnSpc>
                <a:spcPct val="80000"/>
              </a:lnSpc>
            </a:pPr>
            <a:r>
              <a:rPr lang="ru-RU" sz="2400" dirty="0" smtClean="0"/>
              <a:t>Головная повязка "</a:t>
            </a:r>
            <a:r>
              <a:rPr lang="ru-RU" sz="2400" dirty="0" err="1" smtClean="0"/>
              <a:t>шапоч</a:t>
            </a:r>
            <a:r>
              <a:rPr lang="ru-RU" sz="2400" dirty="0" smtClean="0"/>
              <a:t>-ка</a:t>
            </a:r>
            <a:r>
              <a:rPr lang="ru-RU" sz="2400" dirty="0" smtClean="0"/>
              <a:t>" - полоска бинта </a:t>
            </a:r>
            <a:r>
              <a:rPr lang="ru-RU" sz="2400" dirty="0" err="1" smtClean="0"/>
              <a:t>прибли-зительно</a:t>
            </a:r>
            <a:r>
              <a:rPr lang="ru-RU" sz="2400" dirty="0" smtClean="0"/>
              <a:t> </a:t>
            </a:r>
            <a:r>
              <a:rPr lang="ru-RU" sz="2400" dirty="0" smtClean="0"/>
              <a:t>70 см длиной </a:t>
            </a:r>
            <a:r>
              <a:rPr lang="ru-RU" sz="2400" dirty="0" err="1" smtClean="0"/>
              <a:t>опу-щена</a:t>
            </a:r>
            <a:r>
              <a:rPr lang="ru-RU" sz="2400" dirty="0" smtClean="0"/>
              <a:t> </a:t>
            </a:r>
            <a:r>
              <a:rPr lang="ru-RU" sz="2400" dirty="0" smtClean="0"/>
              <a:t>с темени  вниз перед ушами. Концы бинта держит сам раненый или же </a:t>
            </a:r>
            <a:r>
              <a:rPr lang="ru-RU" sz="2400" dirty="0" err="1" smtClean="0"/>
              <a:t>помощ</a:t>
            </a:r>
            <a:r>
              <a:rPr lang="ru-RU" sz="2400" dirty="0" smtClean="0"/>
              <a:t>-ник </a:t>
            </a:r>
            <a:r>
              <a:rPr lang="ru-RU" sz="2400" dirty="0" smtClean="0"/>
              <a:t>, оказывающий помощь. Вокруг этой полоски, вокруг головы, накладываются </a:t>
            </a:r>
            <a:r>
              <a:rPr lang="ru-RU" sz="2400" dirty="0" err="1" smtClean="0"/>
              <a:t>кру-говые</a:t>
            </a:r>
            <a:r>
              <a:rPr lang="ru-RU" sz="2400" dirty="0" smtClean="0"/>
              <a:t> </a:t>
            </a:r>
            <a:r>
              <a:rPr lang="ru-RU" sz="2400" dirty="0" smtClean="0"/>
              <a:t>ходы бинта до тех пор, пока не будет </a:t>
            </a:r>
            <a:r>
              <a:rPr lang="ru-RU" sz="2400" dirty="0" err="1" smtClean="0"/>
              <a:t>перевя-зана</a:t>
            </a:r>
            <a:r>
              <a:rPr lang="ru-RU" sz="2400" dirty="0" smtClean="0"/>
              <a:t> </a:t>
            </a:r>
            <a:r>
              <a:rPr lang="ru-RU" sz="2400" dirty="0" smtClean="0"/>
              <a:t>вся голова, причем </a:t>
            </a:r>
            <a:r>
              <a:rPr lang="ru-RU" sz="2400" dirty="0" smtClean="0"/>
              <a:t>каждый </a:t>
            </a:r>
            <a:r>
              <a:rPr lang="ru-RU" sz="2400" dirty="0" smtClean="0"/>
              <a:t>круговой ход </a:t>
            </a:r>
            <a:r>
              <a:rPr lang="ru-RU" sz="2400" dirty="0" err="1" smtClean="0"/>
              <a:t>зак-рывает</a:t>
            </a:r>
            <a:r>
              <a:rPr lang="ru-RU" sz="2400" dirty="0" smtClean="0"/>
              <a:t> </a:t>
            </a:r>
            <a:r>
              <a:rPr lang="ru-RU" sz="2400" dirty="0" smtClean="0"/>
              <a:t>часть наложенной свободно полоски бинта. </a:t>
            </a:r>
          </a:p>
        </p:txBody>
      </p:sp>
      <p:pic>
        <p:nvPicPr>
          <p:cNvPr id="5" name="Picture 6"/>
          <p:cNvPicPr>
            <a:picLocks noGrp="1" noChangeAspect="1" noChangeArrowheads="1"/>
          </p:cNvPicPr>
          <p:nvPr>
            <p:ph sz="half" idx="4294967295"/>
          </p:nvPr>
        </p:nvPicPr>
        <p:blipFill>
          <a:blip r:embed="rId2" cstate="print"/>
          <a:srcRect/>
          <a:stretch>
            <a:fillRect/>
          </a:stretch>
        </p:blipFill>
        <p:spPr>
          <a:xfrm>
            <a:off x="4684255" y="260648"/>
            <a:ext cx="4038600" cy="5867400"/>
          </a:xfrm>
          <a:prstGeom prst="rect">
            <a:avLst/>
          </a:prstGeom>
        </p:spPr>
      </p:pic>
    </p:spTree>
    <p:extLst>
      <p:ext uri="{BB962C8B-B14F-4D97-AF65-F5344CB8AC3E}">
        <p14:creationId xmlns:p14="http://schemas.microsoft.com/office/powerpoint/2010/main" val="8457737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54</TotalTime>
  <Words>1055</Words>
  <Application>Microsoft Office PowerPoint</Application>
  <PresentationFormat>Экран (4:3)</PresentationFormat>
  <Paragraphs>50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Бумажная</vt:lpstr>
      <vt:lpstr>Презентация PowerPoint</vt:lpstr>
      <vt:lpstr>План:</vt:lpstr>
      <vt:lpstr>Основы анатомии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Ранения конечностей</vt:lpstr>
      <vt:lpstr>Презентация PowerPoint</vt:lpstr>
      <vt:lpstr>Презентация PowerPoint</vt:lpstr>
      <vt:lpstr>Презентация PowerPoint</vt:lpstr>
      <vt:lpstr>Выводы: </vt:lpstr>
      <vt:lpstr>Вопросы:</vt:lpstr>
      <vt:lpstr>Используемая литература</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stud</dc:creator>
  <cp:lastModifiedBy>Вика</cp:lastModifiedBy>
  <cp:revision>6</cp:revision>
  <dcterms:created xsi:type="dcterms:W3CDTF">2015-11-27T06:26:46Z</dcterms:created>
  <dcterms:modified xsi:type="dcterms:W3CDTF">2015-11-27T09:26:10Z</dcterms:modified>
</cp:coreProperties>
</file>