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3"/>
  </p:notesMasterIdLst>
  <p:sldIdLst>
    <p:sldId id="256" r:id="rId2"/>
    <p:sldId id="257" r:id="rId3"/>
    <p:sldId id="310" r:id="rId4"/>
    <p:sldId id="298" r:id="rId5"/>
    <p:sldId id="308" r:id="rId6"/>
    <p:sldId id="309" r:id="rId7"/>
    <p:sldId id="311" r:id="rId8"/>
    <p:sldId id="312" r:id="rId9"/>
    <p:sldId id="313" r:id="rId10"/>
    <p:sldId id="314" r:id="rId11"/>
    <p:sldId id="315" r:id="rId12"/>
    <p:sldId id="316" r:id="rId13"/>
    <p:sldId id="297" r:id="rId14"/>
    <p:sldId id="266" r:id="rId15"/>
    <p:sldId id="317" r:id="rId16"/>
    <p:sldId id="318" r:id="rId17"/>
    <p:sldId id="319" r:id="rId18"/>
    <p:sldId id="323" r:id="rId19"/>
    <p:sldId id="321" r:id="rId20"/>
    <p:sldId id="320" r:id="rId21"/>
    <p:sldId id="304" r:id="rId22"/>
    <p:sldId id="326" r:id="rId23"/>
    <p:sldId id="305" r:id="rId24"/>
    <p:sldId id="306" r:id="rId25"/>
    <p:sldId id="290" r:id="rId26"/>
    <p:sldId id="291" r:id="rId27"/>
    <p:sldId id="295" r:id="rId28"/>
    <p:sldId id="293" r:id="rId29"/>
    <p:sldId id="294" r:id="rId30"/>
    <p:sldId id="324" r:id="rId31"/>
    <p:sldId id="32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38"/>
    <p:restoredTop sz="94681"/>
  </p:normalViewPr>
  <p:slideViewPr>
    <p:cSldViewPr snapToGrid="0" snapToObjects="1">
      <p:cViewPr varScale="1">
        <p:scale>
          <a:sx n="88" d="100"/>
          <a:sy n="88" d="100"/>
        </p:scale>
        <p:origin x="18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92299-606E-DE4C-89A7-B60EC728C9AF}" type="datetimeFigureOut">
              <a:rPr lang="en-US" smtClean="0"/>
              <a:t>11/29/18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1C62B-EEA7-6642-A40B-C75D1D4EA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1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>
            <a:extLst>
              <a:ext uri="{FF2B5EF4-FFF2-40B4-BE49-F238E27FC236}">
                <a16:creationId xmlns:a16="http://schemas.microsoft.com/office/drawing/2014/main" id="{6B7BA0E9-EDFE-A24D-A368-1E66B57E93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>
            <a:extLst>
              <a:ext uri="{FF2B5EF4-FFF2-40B4-BE49-F238E27FC236}">
                <a16:creationId xmlns:a16="http://schemas.microsoft.com/office/drawing/2014/main" id="{928DEE71-3AAA-7A42-8937-91482AAE1B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Номер слайда 3">
            <a:extLst>
              <a:ext uri="{FF2B5EF4-FFF2-40B4-BE49-F238E27FC236}">
                <a16:creationId xmlns:a16="http://schemas.microsoft.com/office/drawing/2014/main" id="{6EE75CB4-4DB8-D046-BB70-DE41F0C97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F946A80C-A673-B34E-A5E1-0CFD13771F58}" type="slidenum">
              <a:rPr lang="ru-RU" altLang="en-US">
                <a:latin typeface="Calibri" panose="020F0502020204030204" pitchFamily="34" charset="0"/>
              </a:rPr>
              <a:pPr/>
              <a:t>2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38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>
            <a:extLst>
              <a:ext uri="{FF2B5EF4-FFF2-40B4-BE49-F238E27FC236}">
                <a16:creationId xmlns:a16="http://schemas.microsoft.com/office/drawing/2014/main" id="{2C7D41DC-114A-D646-82F7-480C770E2C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>
            <a:extLst>
              <a:ext uri="{FF2B5EF4-FFF2-40B4-BE49-F238E27FC236}">
                <a16:creationId xmlns:a16="http://schemas.microsoft.com/office/drawing/2014/main" id="{2FC1A5AF-BE63-2F4C-AB1A-2B2C55B60E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7764" name="Номер слайда 3">
            <a:extLst>
              <a:ext uri="{FF2B5EF4-FFF2-40B4-BE49-F238E27FC236}">
                <a16:creationId xmlns:a16="http://schemas.microsoft.com/office/drawing/2014/main" id="{60A2368C-D6A6-EC4F-9151-8196D490788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F67B2E6-753D-0B4C-A8D1-B5F80747C191}" type="slidenum">
              <a:rPr lang="ru-RU" altLang="en-US" sz="1200">
                <a:latin typeface="Calibri" panose="020F0502020204030204" pitchFamily="34" charset="0"/>
              </a:rPr>
              <a:pPr algn="r"/>
              <a:t>15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06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>
            <a:extLst>
              <a:ext uri="{FF2B5EF4-FFF2-40B4-BE49-F238E27FC236}">
                <a16:creationId xmlns:a16="http://schemas.microsoft.com/office/drawing/2014/main" id="{9DC3349D-E692-7548-852A-BF6C4AC000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Заметки 2">
            <a:extLst>
              <a:ext uri="{FF2B5EF4-FFF2-40B4-BE49-F238E27FC236}">
                <a16:creationId xmlns:a16="http://schemas.microsoft.com/office/drawing/2014/main" id="{342E3331-D2A3-8B45-8889-B384CA5ADE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en-US"/>
              <a:t>Процесс изменений предполагает или усиление побуждающих факторов, или ослабление ограничивающих, или комбинацию различных факторов, так или иначе приводящую к нарушению равновесия.</a:t>
            </a:r>
          </a:p>
          <a:p>
            <a:pPr>
              <a:spcBef>
                <a:spcPct val="0"/>
              </a:spcBef>
            </a:pPr>
            <a:endParaRPr lang="ru-RU" altLang="en-US"/>
          </a:p>
          <a:p>
            <a:pPr>
              <a:spcBef>
                <a:spcPct val="0"/>
              </a:spcBef>
            </a:pPr>
            <a:r>
              <a:rPr lang="ru-RU" altLang="en-US"/>
              <a:t>Что касается деятельности менеджеров, то они должны стремиться уменьшать влияние ограничивающих факторов в большей степени, чем пытаться прилагать усилия к увеличению побуждающих сил, поскольку это будет вести к возрастанию сопротивления.</a:t>
            </a:r>
          </a:p>
        </p:txBody>
      </p:sp>
      <p:sp>
        <p:nvSpPr>
          <p:cNvPr id="119812" name="Номер слайда 3">
            <a:extLst>
              <a:ext uri="{FF2B5EF4-FFF2-40B4-BE49-F238E27FC236}">
                <a16:creationId xmlns:a16="http://schemas.microsoft.com/office/drawing/2014/main" id="{3249A8B8-1CED-C44C-A28E-EFC31ED9FD3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A652209C-E9A6-9F45-9EFB-30090DB9B450}" type="slidenum">
              <a:rPr lang="ru-RU" altLang="en-US" sz="1200">
                <a:latin typeface="Calibri" panose="020F0502020204030204" pitchFamily="34" charset="0"/>
              </a:rPr>
              <a:pPr algn="r"/>
              <a:t>16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00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>
            <a:extLst>
              <a:ext uri="{FF2B5EF4-FFF2-40B4-BE49-F238E27FC236}">
                <a16:creationId xmlns:a16="http://schemas.microsoft.com/office/drawing/2014/main" id="{958F6E8E-8907-764C-A63C-852439E72B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>
            <a:extLst>
              <a:ext uri="{FF2B5EF4-FFF2-40B4-BE49-F238E27FC236}">
                <a16:creationId xmlns:a16="http://schemas.microsoft.com/office/drawing/2014/main" id="{402AE418-BCCC-5E4F-8B0A-A35719390B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en-US"/>
              <a:t>К. Левин считал, что процесс изменений проходит три стадии.</a:t>
            </a:r>
          </a:p>
          <a:p>
            <a:pPr>
              <a:spcBef>
                <a:spcPct val="0"/>
              </a:spcBef>
            </a:pPr>
            <a:endParaRPr lang="ru-RU" altLang="en-US"/>
          </a:p>
          <a:p>
            <a:pPr>
              <a:spcBef>
                <a:spcPct val="0"/>
              </a:spcBef>
            </a:pPr>
            <a:r>
              <a:rPr lang="ru-RU" altLang="en-US"/>
              <a:t>«Размораживание». На этой стадии члены организации получают информацию о реальном положении дел для того, чтобы «встряхнуть» их и побудить к осознанию необходимости перемен. Здесь же должна быть представлена информация о методах реформ и их возможных последствиях.</a:t>
            </a:r>
          </a:p>
          <a:p>
            <a:pPr>
              <a:spcBef>
                <a:spcPct val="0"/>
              </a:spcBef>
            </a:pPr>
            <a:endParaRPr lang="ru-RU" altLang="en-US"/>
          </a:p>
          <a:p>
            <a:pPr>
              <a:spcBef>
                <a:spcPct val="0"/>
              </a:spcBef>
            </a:pPr>
            <a:r>
              <a:rPr lang="ru-RU" altLang="en-US"/>
              <a:t>Движение. На данной стадии выполняются представленные ранее мероприятия, меняющие что-то в организации.</a:t>
            </a:r>
          </a:p>
          <a:p>
            <a:pPr>
              <a:spcBef>
                <a:spcPct val="0"/>
              </a:spcBef>
            </a:pPr>
            <a:endParaRPr lang="ru-RU" altLang="en-US"/>
          </a:p>
          <a:p>
            <a:pPr>
              <a:spcBef>
                <a:spcPct val="0"/>
              </a:spcBef>
            </a:pPr>
            <a:r>
              <a:rPr lang="ru-RU" altLang="en-US"/>
              <a:t>«Замораживание». Здесь осуществляются меры, направленные на упрочение того, что изменили. Сотрудники должны убедиться в эффективности нового, принять новые методы, поддержать их использование.</a:t>
            </a:r>
          </a:p>
        </p:txBody>
      </p:sp>
      <p:sp>
        <p:nvSpPr>
          <p:cNvPr id="121860" name="Номер слайда 3">
            <a:extLst>
              <a:ext uri="{FF2B5EF4-FFF2-40B4-BE49-F238E27FC236}">
                <a16:creationId xmlns:a16="http://schemas.microsoft.com/office/drawing/2014/main" id="{D87FC624-C6C4-A346-AC41-BC8EC9A21B7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12037C3E-D5C4-6D43-8BBD-FEA16D54E35C}" type="slidenum">
              <a:rPr lang="ru-RU" altLang="en-US" sz="1200">
                <a:latin typeface="Calibri" panose="020F0502020204030204" pitchFamily="34" charset="0"/>
              </a:rPr>
              <a:pPr algn="r"/>
              <a:t>17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63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F99F880C-413C-A14D-B33D-7B5942C3C6E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3E9A60F-8644-CD4F-BDEB-D869D27AF341}" type="slidenum">
              <a:rPr lang="ru-RU" altLang="en-US" sz="1200">
                <a:latin typeface="Calibri" panose="020F0502020204030204" pitchFamily="34" charset="0"/>
              </a:rPr>
              <a:pPr algn="r"/>
              <a:t>18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C724B8CE-3A79-8B40-BC33-714438B8C1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36EFF75C-B460-C14E-A02A-69F1585AE7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463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>
            <a:extLst>
              <a:ext uri="{FF2B5EF4-FFF2-40B4-BE49-F238E27FC236}">
                <a16:creationId xmlns:a16="http://schemas.microsoft.com/office/drawing/2014/main" id="{096636F5-27CB-8C4D-BFAC-DF179C1598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Заметки 2">
            <a:extLst>
              <a:ext uri="{FF2B5EF4-FFF2-40B4-BE49-F238E27FC236}">
                <a16:creationId xmlns:a16="http://schemas.microsoft.com/office/drawing/2014/main" id="{153918D7-4806-1A4B-B72A-7225EA4A80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en-US"/>
              <a:t>Лэрри Грейнер </a:t>
            </a:r>
          </a:p>
          <a:p>
            <a:pPr>
              <a:spcBef>
                <a:spcPct val="0"/>
              </a:spcBef>
            </a:pPr>
            <a:r>
              <a:rPr lang="ru-RU" altLang="en-US"/>
              <a:t>американский специалист по управлению в середине 70-х годов предложил концепцию эволюционно-революционной «фазовой трансформации бизнеса», которая подтверждается многими реальными фактами. Согласно этому подходу организация в своем развитии проходит несколько этапов. Каждый из них заканчивается кризисом роста, в ходе которого организация может перейти к периоду спада и закончить свое существование либо добраться до следующего этапа, получив новые возможности для подъема. </a:t>
            </a:r>
          </a:p>
        </p:txBody>
      </p:sp>
      <p:sp>
        <p:nvSpPr>
          <p:cNvPr id="125956" name="Номер слайда 3">
            <a:extLst>
              <a:ext uri="{FF2B5EF4-FFF2-40B4-BE49-F238E27FC236}">
                <a16:creationId xmlns:a16="http://schemas.microsoft.com/office/drawing/2014/main" id="{69E9612C-66BF-084A-9E52-CA98B9464A7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67EB410-CF6F-E044-BF90-97D86F0D1444}" type="slidenum">
              <a:rPr lang="ru-RU" altLang="en-US" sz="1200">
                <a:latin typeface="Calibri" panose="020F0502020204030204" pitchFamily="34" charset="0"/>
              </a:rPr>
              <a:pPr algn="r"/>
              <a:t>19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96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>
            <a:extLst>
              <a:ext uri="{FF2B5EF4-FFF2-40B4-BE49-F238E27FC236}">
                <a16:creationId xmlns:a16="http://schemas.microsoft.com/office/drawing/2014/main" id="{29E5D32F-6518-8442-A0EF-46A9E8384B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Заметки 2">
            <a:extLst>
              <a:ext uri="{FF2B5EF4-FFF2-40B4-BE49-F238E27FC236}">
                <a16:creationId xmlns:a16="http://schemas.microsoft.com/office/drawing/2014/main" id="{9CFAC3B7-64DB-6C45-A364-1DB5F012AC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en-US"/>
              <a:t>Джини Даниэль Дак </a:t>
            </a:r>
          </a:p>
          <a:p>
            <a:pPr>
              <a:spcBef>
                <a:spcPct val="0"/>
              </a:spcBef>
            </a:pPr>
            <a:endParaRPr lang="ru-RU" altLang="en-US"/>
          </a:p>
        </p:txBody>
      </p:sp>
      <p:sp>
        <p:nvSpPr>
          <p:cNvPr id="123908" name="Номер слайда 3">
            <a:extLst>
              <a:ext uri="{FF2B5EF4-FFF2-40B4-BE49-F238E27FC236}">
                <a16:creationId xmlns:a16="http://schemas.microsoft.com/office/drawing/2014/main" id="{137FD6DF-CC7D-D940-968F-E24F14D5AF6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A8C6B2BD-3CB8-D647-9634-6F9FF73222D3}" type="slidenum">
              <a:rPr lang="ru-RU" altLang="en-US" sz="1200">
                <a:latin typeface="Calibri" panose="020F0502020204030204" pitchFamily="34" charset="0"/>
              </a:rPr>
              <a:pPr algn="r"/>
              <a:t>20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73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>
            <a:extLst>
              <a:ext uri="{FF2B5EF4-FFF2-40B4-BE49-F238E27FC236}">
                <a16:creationId xmlns:a16="http://schemas.microsoft.com/office/drawing/2014/main" id="{190B2952-826F-4342-AA87-79CA121B0C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06E6C0E-D71D-534C-AE62-1F1ADD3D5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Рассмотрим классификацию изменений с помощью трех ключевых характеристик изменений: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Время, необходимое на реализацию изменения;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Степень (масштаб) вовлеченности персонала и степень эмоционального напряжения, связанная с проводимыми изменениями;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"Техническая сложность" изменения.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Для различных ситуаций изменения требуются различные методики его проведения, среди которых мы будем выделять: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ограниченные (локальные) интервенции или системные технологии вмешательства для локальных изменений, не связанных со значительным задействованием персонала;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методика логических инкрементальных изменений </a:t>
            </a:r>
            <a:r>
              <a:rPr lang="ru-RU" dirty="0" err="1"/>
              <a:t>Куинна</a:t>
            </a:r>
            <a:r>
              <a:rPr lang="ru-RU" dirty="0"/>
              <a:t> - последовательные пошаговые изменения с аккумуляцией информации на каждом шаге для длительных организационных изменений в условиях значительной неполноты информации либо быстрых изменений внешнего окружения;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методика восстановления </a:t>
            </a:r>
            <a:r>
              <a:rPr lang="ru-RU" dirty="0" err="1"/>
              <a:t>Слеттера</a:t>
            </a:r>
            <a:r>
              <a:rPr lang="ru-RU" dirty="0"/>
              <a:t> для радикальных немедленных изменений в условиях кризиса в организации;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реинжиниринговые</a:t>
            </a:r>
            <a:r>
              <a:rPr lang="ru-RU" dirty="0"/>
              <a:t> проекты для радикальных изменений деятельности организации на основе фундаментального пересмотра и перепроектирования основных бизнес-процессов в организации, технически весьма сложные, но по времени вполне ограниченные;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методика организационного развития для радикальных изменений в организации на основе постепенного организационного обучения и развития, отличающаяся значительным масштабом задействования персонала и значительным временем проведения изменения.</a:t>
            </a:r>
          </a:p>
        </p:txBody>
      </p:sp>
      <p:sp>
        <p:nvSpPr>
          <p:cNvPr id="95236" name="Номер слайда 3">
            <a:extLst>
              <a:ext uri="{FF2B5EF4-FFF2-40B4-BE49-F238E27FC236}">
                <a16:creationId xmlns:a16="http://schemas.microsoft.com/office/drawing/2014/main" id="{DA7A7EA5-52F3-C743-91CD-F13AC850F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F2302A1F-CA57-4F44-94B5-D90BF802E3AE}" type="slidenum">
              <a:rPr lang="ru-RU" altLang="en-US">
                <a:latin typeface="Calibri" panose="020F0502020204030204" pitchFamily="34" charset="0"/>
              </a:rPr>
              <a:pPr/>
              <a:t>21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27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>
            <a:extLst>
              <a:ext uri="{FF2B5EF4-FFF2-40B4-BE49-F238E27FC236}">
                <a16:creationId xmlns:a16="http://schemas.microsoft.com/office/drawing/2014/main" id="{6C6F58D8-51C1-BA4A-B73E-F2172CC3AC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Заметки 2">
            <a:extLst>
              <a:ext uri="{FF2B5EF4-FFF2-40B4-BE49-F238E27FC236}">
                <a16:creationId xmlns:a16="http://schemas.microsoft.com/office/drawing/2014/main" id="{4EA08665-F5CB-B647-80B4-B77255B78F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7284" name="Номер слайда 3">
            <a:extLst>
              <a:ext uri="{FF2B5EF4-FFF2-40B4-BE49-F238E27FC236}">
                <a16:creationId xmlns:a16="http://schemas.microsoft.com/office/drawing/2014/main" id="{48CF56BD-2B88-0C4D-9175-2F93A6EE153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4BAEF48-F604-8E45-96C0-8590483B04FB}" type="slidenum">
              <a:rPr lang="ru-RU" altLang="en-US" sz="1200">
                <a:latin typeface="Calibri" panose="020F0502020204030204" pitchFamily="34" charset="0"/>
              </a:rPr>
              <a:pPr algn="r"/>
              <a:t>23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03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>
            <a:extLst>
              <a:ext uri="{FF2B5EF4-FFF2-40B4-BE49-F238E27FC236}">
                <a16:creationId xmlns:a16="http://schemas.microsoft.com/office/drawing/2014/main" id="{F532517A-A7E1-924F-99C2-650228BA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Заметки 2">
            <a:extLst>
              <a:ext uri="{FF2B5EF4-FFF2-40B4-BE49-F238E27FC236}">
                <a16:creationId xmlns:a16="http://schemas.microsoft.com/office/drawing/2014/main" id="{8642C66E-D828-FF44-966E-6FBC8A8C1A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9332" name="Номер слайда 3">
            <a:extLst>
              <a:ext uri="{FF2B5EF4-FFF2-40B4-BE49-F238E27FC236}">
                <a16:creationId xmlns:a16="http://schemas.microsoft.com/office/drawing/2014/main" id="{E7BF28BE-B3EF-434E-9006-70C5484C221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464977F-66F6-A84A-898A-E2B601128B89}" type="slidenum">
              <a:rPr lang="ru-RU" altLang="en-US" sz="1200">
                <a:latin typeface="Calibri" panose="020F0502020204030204" pitchFamily="34" charset="0"/>
              </a:rPr>
              <a:pPr algn="r"/>
              <a:t>24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15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>
            <a:extLst>
              <a:ext uri="{FF2B5EF4-FFF2-40B4-BE49-F238E27FC236}">
                <a16:creationId xmlns:a16="http://schemas.microsoft.com/office/drawing/2014/main" id="{78FDB4CB-B1EB-CE46-96A0-8BE0EF7AB7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>
            <a:extLst>
              <a:ext uri="{FF2B5EF4-FFF2-40B4-BE49-F238E27FC236}">
                <a16:creationId xmlns:a16="http://schemas.microsoft.com/office/drawing/2014/main" id="{007EA0E0-D6FA-EE4E-B10B-3E0F2990D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Номер слайда 3">
            <a:extLst>
              <a:ext uri="{FF2B5EF4-FFF2-40B4-BE49-F238E27FC236}">
                <a16:creationId xmlns:a16="http://schemas.microsoft.com/office/drawing/2014/main" id="{DA7F9795-4CE4-F44B-8669-4DB14D880A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02A15447-7D7A-3A45-863E-A1C0B184B52E}" type="slidenum">
              <a:rPr lang="ru-RU" altLang="en-US">
                <a:latin typeface="Calibri" panose="020F0502020204030204" pitchFamily="34" charset="0"/>
              </a:rPr>
              <a:pPr/>
              <a:t>25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1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>
            <a:extLst>
              <a:ext uri="{FF2B5EF4-FFF2-40B4-BE49-F238E27FC236}">
                <a16:creationId xmlns:a16="http://schemas.microsoft.com/office/drawing/2014/main" id="{DAD6A2A4-2E51-DE47-B684-D8B7543B4D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>
            <a:extLst>
              <a:ext uri="{FF2B5EF4-FFF2-40B4-BE49-F238E27FC236}">
                <a16:creationId xmlns:a16="http://schemas.microsoft.com/office/drawing/2014/main" id="{8FD3245C-403F-9F4B-8B01-ADEFE38CC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Номер слайда 3">
            <a:extLst>
              <a:ext uri="{FF2B5EF4-FFF2-40B4-BE49-F238E27FC236}">
                <a16:creationId xmlns:a16="http://schemas.microsoft.com/office/drawing/2014/main" id="{ADE4EA1C-1D4E-334A-BA1C-CDD2953BA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B84B3DFD-6441-524E-92A1-B78823230505}" type="slidenum">
              <a:rPr lang="ru-RU" altLang="en-US">
                <a:latin typeface="Calibri" panose="020F0502020204030204" pitchFamily="34" charset="0"/>
              </a:rPr>
              <a:pPr/>
              <a:t>4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80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>
            <a:extLst>
              <a:ext uri="{FF2B5EF4-FFF2-40B4-BE49-F238E27FC236}">
                <a16:creationId xmlns:a16="http://schemas.microsoft.com/office/drawing/2014/main" id="{A54E7874-2DB5-C44C-961F-2F844CC176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>
            <a:extLst>
              <a:ext uri="{FF2B5EF4-FFF2-40B4-BE49-F238E27FC236}">
                <a16:creationId xmlns:a16="http://schemas.microsoft.com/office/drawing/2014/main" id="{2ECB372D-DE5B-D44A-820B-A5E8C47F08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3492" name="Номер слайда 3">
            <a:extLst>
              <a:ext uri="{FF2B5EF4-FFF2-40B4-BE49-F238E27FC236}">
                <a16:creationId xmlns:a16="http://schemas.microsoft.com/office/drawing/2014/main" id="{D34406C2-626C-E647-81CA-618237D35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151B0C92-5263-A74F-A456-653346DD20DD}" type="slidenum">
              <a:rPr lang="ru-RU" altLang="en-US">
                <a:latin typeface="Calibri" panose="020F0502020204030204" pitchFamily="34" charset="0"/>
              </a:rPr>
              <a:pPr/>
              <a:t>26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69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>
            <a:extLst>
              <a:ext uri="{FF2B5EF4-FFF2-40B4-BE49-F238E27FC236}">
                <a16:creationId xmlns:a16="http://schemas.microsoft.com/office/drawing/2014/main" id="{43E76229-8C5C-B544-998F-7DD2F64E78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>
            <a:extLst>
              <a:ext uri="{FF2B5EF4-FFF2-40B4-BE49-F238E27FC236}">
                <a16:creationId xmlns:a16="http://schemas.microsoft.com/office/drawing/2014/main" id="{EB5D92F0-7E08-9545-B9E9-A3ADCE4583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Номер слайда 3">
            <a:extLst>
              <a:ext uri="{FF2B5EF4-FFF2-40B4-BE49-F238E27FC236}">
                <a16:creationId xmlns:a16="http://schemas.microsoft.com/office/drawing/2014/main" id="{F8DB6545-639B-1C4A-B381-AD6AFD847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03D85F4B-5754-5A44-BDC5-EA26E8E3EEEB}" type="slidenum">
              <a:rPr lang="ru-RU" altLang="en-US">
                <a:latin typeface="Calibri" panose="020F0502020204030204" pitchFamily="34" charset="0"/>
              </a:rPr>
              <a:pPr/>
              <a:t>27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83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>
            <a:extLst>
              <a:ext uri="{FF2B5EF4-FFF2-40B4-BE49-F238E27FC236}">
                <a16:creationId xmlns:a16="http://schemas.microsoft.com/office/drawing/2014/main" id="{8C40EECC-4ED4-4045-90C8-CBE520CD7A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>
            <a:extLst>
              <a:ext uri="{FF2B5EF4-FFF2-40B4-BE49-F238E27FC236}">
                <a16:creationId xmlns:a16="http://schemas.microsoft.com/office/drawing/2014/main" id="{99A29F42-3D19-E442-B590-F88169B7E3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Номер слайда 3">
            <a:extLst>
              <a:ext uri="{FF2B5EF4-FFF2-40B4-BE49-F238E27FC236}">
                <a16:creationId xmlns:a16="http://schemas.microsoft.com/office/drawing/2014/main" id="{5723AEA4-395D-A34E-BD39-4CFCF785F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E586B1C9-F2A5-6A41-8079-43AF4071A7D4}" type="slidenum">
              <a:rPr lang="ru-RU" altLang="en-US">
                <a:latin typeface="Calibri" panose="020F0502020204030204" pitchFamily="34" charset="0"/>
              </a:rPr>
              <a:pPr/>
              <a:t>28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14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>
            <a:extLst>
              <a:ext uri="{FF2B5EF4-FFF2-40B4-BE49-F238E27FC236}">
                <a16:creationId xmlns:a16="http://schemas.microsoft.com/office/drawing/2014/main" id="{069F101D-7A09-3C44-8B0B-066BE025DF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>
            <a:extLst>
              <a:ext uri="{FF2B5EF4-FFF2-40B4-BE49-F238E27FC236}">
                <a16:creationId xmlns:a16="http://schemas.microsoft.com/office/drawing/2014/main" id="{B49D6938-477D-AF43-8DDB-0711B94DE9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6564" name="Номер слайда 3">
            <a:extLst>
              <a:ext uri="{FF2B5EF4-FFF2-40B4-BE49-F238E27FC236}">
                <a16:creationId xmlns:a16="http://schemas.microsoft.com/office/drawing/2014/main" id="{B3A36097-4941-BA4E-A49F-C2E9E0F0B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D48EE8FD-0875-AE4A-B1D8-323D475DE590}" type="slidenum">
              <a:rPr lang="ru-RU" altLang="en-US">
                <a:latin typeface="Calibri" panose="020F0502020204030204" pitchFamily="34" charset="0"/>
              </a:rPr>
              <a:pPr/>
              <a:t>29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55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D7982714-C815-5F41-AC44-DF4BC2B74C2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B0DE9D5-D985-374D-884B-5334F0FF4475}" type="slidenum">
              <a:rPr lang="ru-RU" altLang="en-US" sz="1200">
                <a:latin typeface="Calibri" panose="020F0502020204030204" pitchFamily="34" charset="0"/>
              </a:rPr>
              <a:pPr algn="r"/>
              <a:t>30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F4B89DAC-DC96-5542-9D69-FABF510FC6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83E8A141-BD4F-574E-A070-75B2F2D90A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4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29AAEEFE-9646-8A49-BEDB-4B2FE1B66D7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59F2F0C-137D-4A4B-AACF-4C274BC31BE7}" type="slidenum">
              <a:rPr lang="ru-RU" altLang="en-US" sz="1200">
                <a:latin typeface="Calibri" panose="020F0502020204030204" pitchFamily="34" charset="0"/>
              </a:rPr>
              <a:pPr algn="r"/>
              <a:t>8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249587BC-E429-114C-8D01-4F1423A760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9BE9E7E1-B792-4248-81B8-AE91859AE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71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DC333CC8-AD4E-D24E-9FC0-E5C1ADC1B3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E96F4137-A879-A447-9113-C992EBC23227}" type="slidenum">
              <a:rPr lang="ru-RU" altLang="en-US" sz="1200">
                <a:latin typeface="Calibri" panose="020F0502020204030204" pitchFamily="34" charset="0"/>
              </a:rPr>
              <a:pPr algn="r"/>
              <a:t>9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7BC0AB82-E4BC-974F-83D0-CBEB2D7AB8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3C6D6E0D-27EE-E448-B32C-1089D9ECC1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108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694D4F05-9EA3-FB46-B0DB-AD4AC0C18A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4EA85AC-664B-244A-867D-0F439800EA1B}" type="slidenum">
              <a:rPr lang="ru-RU" altLang="en-US" sz="1200">
                <a:latin typeface="Calibri" panose="020F0502020204030204" pitchFamily="34" charset="0"/>
              </a:rPr>
              <a:pPr algn="r"/>
              <a:t>10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3248F2CC-6170-DE45-BF26-D0FE4C587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832F5135-BF4B-9045-AB6A-A49BC132D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430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53A70F56-EF25-D44E-91D9-CA96E14872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03CD4C2-02CE-A341-BF42-773C7DE774B9}" type="slidenum">
              <a:rPr lang="ru-RU" altLang="en-US" sz="1200">
                <a:latin typeface="Calibri" panose="020F0502020204030204" pitchFamily="34" charset="0"/>
              </a:rPr>
              <a:pPr algn="r"/>
              <a:t>11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B50669F0-3D49-FD48-9F32-AA9C087568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AD5AF0E6-CF5A-9343-B8A9-481097E65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969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>
            <a:extLst>
              <a:ext uri="{FF2B5EF4-FFF2-40B4-BE49-F238E27FC236}">
                <a16:creationId xmlns:a16="http://schemas.microsoft.com/office/drawing/2014/main" id="{0018E247-2D5A-B243-AB4B-D4B01D0362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Заметки 2">
            <a:extLst>
              <a:ext uri="{FF2B5EF4-FFF2-40B4-BE49-F238E27FC236}">
                <a16:creationId xmlns:a16="http://schemas.microsoft.com/office/drawing/2014/main" id="{E8BA26DA-4B99-1C49-858A-B4BCE3F8D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5716" name="Номер слайда 3">
            <a:extLst>
              <a:ext uri="{FF2B5EF4-FFF2-40B4-BE49-F238E27FC236}">
                <a16:creationId xmlns:a16="http://schemas.microsoft.com/office/drawing/2014/main" id="{B7A52C3D-1C37-8A4D-B9BC-D8C1E9F8D71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A3DC3E48-40FA-A242-8ECF-AF0585C2AA73}" type="slidenum">
              <a:rPr lang="ru-RU" altLang="en-US" sz="1200">
                <a:latin typeface="Calibri" panose="020F0502020204030204" pitchFamily="34" charset="0"/>
              </a:rPr>
              <a:pPr algn="r"/>
              <a:t>12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78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>
            <a:extLst>
              <a:ext uri="{FF2B5EF4-FFF2-40B4-BE49-F238E27FC236}">
                <a16:creationId xmlns:a16="http://schemas.microsoft.com/office/drawing/2014/main" id="{CFDA6274-64AF-AE4A-B381-372DAFB94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>
            <a:extLst>
              <a:ext uri="{FF2B5EF4-FFF2-40B4-BE49-F238E27FC236}">
                <a16:creationId xmlns:a16="http://schemas.microsoft.com/office/drawing/2014/main" id="{EF5718A5-BCB8-764D-9A6E-15A6F84834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Номер слайда 3">
            <a:extLst>
              <a:ext uri="{FF2B5EF4-FFF2-40B4-BE49-F238E27FC236}">
                <a16:creationId xmlns:a16="http://schemas.microsoft.com/office/drawing/2014/main" id="{113DB790-D162-F14E-AD0E-89FD6BA36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3A825BC3-69EA-3742-A014-0E88E34A4257}" type="slidenum">
              <a:rPr lang="ru-RU" altLang="en-US">
                <a:latin typeface="Calibri" panose="020F0502020204030204" pitchFamily="34" charset="0"/>
              </a:rPr>
              <a:pPr/>
              <a:t>13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69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3327010D-8D86-BC4E-9E81-82DDBBCA85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88A2E49A-24CF-B347-BAAF-EB6C70C189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43942467-8830-DD44-A02D-33A3FBD62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2576AB02-56A3-634F-8B4E-55D3E5F33F32}" type="slidenum">
              <a:rPr lang="ru-RU" altLang="en-US">
                <a:latin typeface="Calibri" panose="020F0502020204030204" pitchFamily="34" charset="0"/>
              </a:rPr>
              <a:pPr/>
              <a:t>14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2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5C183-343B-7044-96EE-B2CFD6F12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7C4D-60F0-F942-86D5-DC91344E3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A5B79-61E7-DE4F-9F27-2B79233C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7640-1ADD-4AFE-875D-BD7B4071B3D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63E4C-40EC-854F-B323-7EA7AD92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A3B7D-5EC7-4A4A-A585-6E1EC965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BD8C-50AB-4AEB-879F-38BBF57E2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1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2347-B7DE-9C4A-989C-6B1783F0C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6C943-36AB-9946-B084-6D892E8AC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A15B9-7758-BA4D-9B43-CEA72CFD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7640-1ADD-4AFE-875D-BD7B4071B3D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B85DC-B20E-6946-8CE9-B2942038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6E32-0AD9-C94C-A5E8-3C94A1D9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BD8C-50AB-4AEB-879F-38BBF57E2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6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449CE8-B507-CB49-BC3E-A5DEC9BB1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36446-D64E-AB40-BE21-2A12284B0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D968F-B92F-FC41-8F24-F12214F9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7640-1ADD-4AFE-875D-BD7B4071B3D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0C530-E9EB-434B-B9EE-8C0083CE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4EFAD-AA68-4A4E-9A12-3B0805D54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BD8C-50AB-4AEB-879F-38BBF57E2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8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16E788-F808-AC44-8259-5191109A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6BEB00-0499-3540-8996-1966E46A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3095A0-B87D-E142-BA01-A1F2DC5E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4B23C0AF-9B53-AA46-9BD1-0EEC0367089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0644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7640-1ADD-4AFE-875D-BD7B4071B3D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BD8C-50AB-4AEB-879F-38BBF57E2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23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7640-1ADD-4AFE-875D-BD7B4071B3D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BD8C-50AB-4AEB-879F-38BBF57E2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1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32A9-1406-E148-8FD4-D9F756FA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A2600-7501-2D4A-9FF8-B2F040FE5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452BE-063D-1540-9136-397AFF70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7640-1ADD-4AFE-875D-BD7B4071B3D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5CD46-6D40-B54C-904E-DB612D509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8CC85-1154-FC4E-BE4D-F833FF2C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BD8C-50AB-4AEB-879F-38BBF57E2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46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2E5A-E5E3-1946-9B6A-86CC4CB4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64BE4-A973-DF42-81AC-7B25D4FF7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09311-7B58-2A4A-8D1A-0BE0DA95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7640-1ADD-4AFE-875D-BD7B4071B3D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FBB78-CDA2-B44F-95E7-5494D63B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5CB6F-BF74-0C44-A429-2BE7C9E0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BD8C-50AB-4AEB-879F-38BBF57E2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8B3A-7230-264B-81F5-A4B1034B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ED1A7-7E33-094A-B7DE-D89FFC590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770FF-643C-3B4D-981D-03026F34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55FD3-F6CE-D146-B365-B010B568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7640-1ADD-4AFE-875D-BD7B4071B3D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AF3E2-AF27-A54B-AD06-AFFC0C14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4AEDF-D166-AE42-BE29-60029172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BD8C-50AB-4AEB-879F-38BBF57E2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14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1C918-4529-FE46-9FA4-595FC0F2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CB2E8-0F7E-504A-A83E-529DA04D6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6373F-9B5C-FF47-B70B-5B3026311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1AFEB-4F95-4944-96C0-76E4A4A39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667C03-F800-7649-B673-80577829F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5D693-C720-734F-A992-C017AE89A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7640-1ADD-4AFE-875D-BD7B4071B3D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EFFA29-FEE9-4741-A15E-A7996BDE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C70880-10C1-E64A-AC11-7AC66CB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BD8C-50AB-4AEB-879F-38BBF57E2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76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220A-BF2A-F648-9BEA-5A120FBA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1F0BEE-190F-2547-9A54-552E4EDA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7640-1ADD-4AFE-875D-BD7B4071B3D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7CAB4-BF0B-D142-B0AC-C564571A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421CE-B1C8-0E48-B2B5-9F22145F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BD8C-50AB-4AEB-879F-38BBF57E2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1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1B6D96-AAAD-1242-8EBF-AE242B82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7640-1ADD-4AFE-875D-BD7B4071B3D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CD14F-C04C-4B4C-92B9-D2A36E597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63125-F58E-5043-97FD-454609722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BD8C-50AB-4AEB-879F-38BBF57E2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3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CC0F-F979-BE4C-A6D9-1627399C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41736-F0B8-7642-880E-DC61B305D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4CEB0-C9E2-494F-8304-AEB5F0714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11B4E-8F34-4642-A4B8-B6509F66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7640-1ADD-4AFE-875D-BD7B4071B3D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CFD79-C7A2-4F4B-9C6D-E99C4CA80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CD912-8FDC-DC4A-AD03-440ADBA7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BD8C-50AB-4AEB-879F-38BBF57E2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DE0F-AFBD-0C4F-A6CA-D1518F66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E9138-FCF8-AC4F-9472-E978F488B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DA30D-3EC1-6E42-A910-9B704FE9D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5781D-3363-7A4D-ADC1-3A7F16E8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7640-1ADD-4AFE-875D-BD7B4071B3D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5F27B-13F6-7549-9A1C-64CB3F0E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01ADB-29E2-834C-AFDA-7E976C2D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BD8C-50AB-4AEB-879F-38BBF57E2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08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B6F37F-7DB3-CA4F-B2E3-911AA6344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CEE37-86A9-8D4A-8852-34F5CB432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CDB05-A3BE-7346-BE5E-C89E2EC42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67640-1ADD-4AFE-875D-BD7B4071B3DA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9DE7A-6E26-7E48-9376-98D78FB48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8CFB4-51AB-AF4F-941A-A4E2A33D6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BD8C-50AB-4AEB-879F-38BBF57E2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0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72" r:id="rId13"/>
    <p:sldLayoutId id="214748367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2DAFB4-EEE8-224A-9F67-DCCB48D60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2552" y="1749287"/>
            <a:ext cx="4578895" cy="2901901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работы в команде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B218E-FD6D-7543-97F7-FC4859DC8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0557" y="5012718"/>
            <a:ext cx="4578895" cy="682079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Жансейтов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0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42AD3332-0166-7048-9ABD-6C7FC5D797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569325" cy="1216025"/>
          </a:xfrm>
        </p:spPr>
        <p:txBody>
          <a:bodyPr>
            <a:normAutofit/>
          </a:bodyPr>
          <a:lstStyle/>
          <a:p>
            <a:r>
              <a:rPr lang="ru-RU" altLang="en-US" sz="4000" b="1">
                <a:solidFill>
                  <a:schemeClr val="tx1"/>
                </a:solidFill>
              </a:rPr>
              <a:t>Характеристики организационных изменений</a:t>
            </a:r>
            <a:endParaRPr lang="en-US" altLang="en-US" sz="2100"/>
          </a:p>
        </p:txBody>
      </p:sp>
      <p:sp>
        <p:nvSpPr>
          <p:cNvPr id="110595" name="Text Box 3">
            <a:extLst>
              <a:ext uri="{FF2B5EF4-FFF2-40B4-BE49-F238E27FC236}">
                <a16:creationId xmlns:a16="http://schemas.microsoft.com/office/drawing/2014/main" id="{AE5BB453-7CA4-8246-B167-649DD409B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49413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/>
            <a:r>
              <a:rPr lang="ru-RU" altLang="en-US" sz="2400" b="1">
                <a:latin typeface="Arial Narrow" panose="020B0604020202020204" pitchFamily="34" charset="0"/>
              </a:rPr>
              <a:t>Время в течение которого организация может отреагировать на изменения без потери конкурентного преимущества.</a:t>
            </a:r>
          </a:p>
        </p:txBody>
      </p:sp>
      <p:sp>
        <p:nvSpPr>
          <p:cNvPr id="110596" name="Rectangle 4">
            <a:extLst>
              <a:ext uri="{FF2B5EF4-FFF2-40B4-BE49-F238E27FC236}">
                <a16:creationId xmlns:a16="http://schemas.microsoft.com/office/drawing/2014/main" id="{F4A682D0-D86E-1249-88E1-5F6D61462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852738"/>
            <a:ext cx="2808288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1600" b="1">
                <a:latin typeface="Arial Narrow" panose="020B0604020202020204" pitchFamily="34" charset="0"/>
              </a:rPr>
              <a:t>Текущее Состояние</a:t>
            </a:r>
          </a:p>
        </p:txBody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5CECBEED-3EBD-C340-83C3-75508A04A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868863"/>
            <a:ext cx="2808288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1600" b="1">
                <a:latin typeface="Arial Narrow" panose="020B0604020202020204" pitchFamily="34" charset="0"/>
              </a:rPr>
              <a:t>Новое Состояние</a:t>
            </a:r>
          </a:p>
        </p:txBody>
      </p:sp>
      <p:sp>
        <p:nvSpPr>
          <p:cNvPr id="110598" name="AutoShape 6">
            <a:extLst>
              <a:ext uri="{FF2B5EF4-FFF2-40B4-BE49-F238E27FC236}">
                <a16:creationId xmlns:a16="http://schemas.microsoft.com/office/drawing/2014/main" id="{4853E627-812F-864F-A71C-0DB728537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3717925"/>
            <a:ext cx="1079500" cy="9350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1600" b="1">
                <a:latin typeface="Arial Narrow" panose="020B0604020202020204" pitchFamily="34" charset="0"/>
              </a:rPr>
              <a:t>Изменения</a:t>
            </a:r>
          </a:p>
        </p:txBody>
      </p:sp>
      <p:sp>
        <p:nvSpPr>
          <p:cNvPr id="110599" name="AutoShape 7">
            <a:extLst>
              <a:ext uri="{FF2B5EF4-FFF2-40B4-BE49-F238E27FC236}">
                <a16:creationId xmlns:a16="http://schemas.microsoft.com/office/drawing/2014/main" id="{8E3F83AF-1861-C845-9355-3EAF71F63B15}"/>
              </a:ext>
            </a:extLst>
          </p:cNvPr>
          <p:cNvSpPr>
            <a:spLocks/>
          </p:cNvSpPr>
          <p:nvPr/>
        </p:nvSpPr>
        <p:spPr bwMode="auto">
          <a:xfrm>
            <a:off x="4645025" y="3644900"/>
            <a:ext cx="431800" cy="1152525"/>
          </a:xfrm>
          <a:prstGeom prst="rightBrace">
            <a:avLst>
              <a:gd name="adj1" fmla="val 222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0600" name="Text Box 8">
            <a:extLst>
              <a:ext uri="{FF2B5EF4-FFF2-40B4-BE49-F238E27FC236}">
                <a16:creationId xmlns:a16="http://schemas.microsoft.com/office/drawing/2014/main" id="{11B08F81-AA7F-5B47-9652-C8B70EA76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4046538"/>
            <a:ext cx="179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/>
            <a:r>
              <a:rPr lang="ru-RU" altLang="en-US" sz="1600" b="1">
                <a:latin typeface="Arial Narrow" panose="020B0604020202020204" pitchFamily="34" charset="0"/>
              </a:rPr>
              <a:t>«Запас Прочности»</a:t>
            </a:r>
          </a:p>
        </p:txBody>
      </p:sp>
      <p:pic>
        <p:nvPicPr>
          <p:cNvPr id="110601" name="Picture 2" descr="C:\Users\1\Documents\MC900441914.WMF">
            <a:extLst>
              <a:ext uri="{FF2B5EF4-FFF2-40B4-BE49-F238E27FC236}">
                <a16:creationId xmlns:a16="http://schemas.microsoft.com/office/drawing/2014/main" id="{C2396ACD-D1AE-0A45-8445-FD93C7E2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229225"/>
            <a:ext cx="38004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35768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7110B909-0561-5A4F-A98E-E3382A672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133600"/>
            <a:ext cx="2808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1600" b="1">
                <a:latin typeface="Arial Narrow" panose="020B0604020202020204" pitchFamily="34" charset="0"/>
              </a:rPr>
              <a:t>Необходимость Изменения</a:t>
            </a:r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AE6A8BDE-9437-C444-88E6-E016D1D0B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925763"/>
            <a:ext cx="2808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1600" b="1">
                <a:latin typeface="Arial Narrow" panose="020B0604020202020204" pitchFamily="34" charset="0"/>
              </a:rPr>
              <a:t>Варианты Изменения</a:t>
            </a:r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EAEFB44D-F2CC-1C48-841C-211AED80D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717925"/>
            <a:ext cx="2808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1600" b="1">
                <a:latin typeface="Arial Narrow" panose="020B0604020202020204" pitchFamily="34" charset="0"/>
              </a:rPr>
              <a:t>План Внедрения</a:t>
            </a: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5FE9A914-80F0-A043-952A-BAB943493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10088"/>
            <a:ext cx="2808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1600" b="1">
                <a:latin typeface="Arial Narrow" panose="020B0604020202020204" pitchFamily="34" charset="0"/>
              </a:rPr>
              <a:t>Внедрение Согласно Плана</a:t>
            </a:r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6C481F5D-8456-864D-A47D-48ADF6EED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302250"/>
            <a:ext cx="2808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1600" b="1">
                <a:latin typeface="Arial Narrow" panose="020B0604020202020204" pitchFamily="34" charset="0"/>
              </a:rPr>
              <a:t>Оценка Эффекта</a:t>
            </a:r>
          </a:p>
        </p:txBody>
      </p:sp>
      <p:sp>
        <p:nvSpPr>
          <p:cNvPr id="112648" name="AutoShape 8">
            <a:extLst>
              <a:ext uri="{FF2B5EF4-FFF2-40B4-BE49-F238E27FC236}">
                <a16:creationId xmlns:a16="http://schemas.microsoft.com/office/drawing/2014/main" id="{491407CD-B0FA-EB42-A364-2246C68ED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2751138"/>
            <a:ext cx="431800" cy="1444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49" name="AutoShape 9">
            <a:extLst>
              <a:ext uri="{FF2B5EF4-FFF2-40B4-BE49-F238E27FC236}">
                <a16:creationId xmlns:a16="http://schemas.microsoft.com/office/drawing/2014/main" id="{1629EFAE-E11C-5E43-98C3-0656D5BBE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3529013"/>
            <a:ext cx="431800" cy="1444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50" name="AutoShape 10">
            <a:extLst>
              <a:ext uri="{FF2B5EF4-FFF2-40B4-BE49-F238E27FC236}">
                <a16:creationId xmlns:a16="http://schemas.microsoft.com/office/drawing/2014/main" id="{4B55B63F-B239-F940-A53F-ED39891CF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4321175"/>
            <a:ext cx="431800" cy="1444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51" name="AutoShape 11">
            <a:extLst>
              <a:ext uri="{FF2B5EF4-FFF2-40B4-BE49-F238E27FC236}">
                <a16:creationId xmlns:a16="http://schemas.microsoft.com/office/drawing/2014/main" id="{A3D85681-13E5-214C-9B0E-82DF5E20C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5118100"/>
            <a:ext cx="431800" cy="1444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52" name="Rectangle 12">
            <a:extLst>
              <a:ext uri="{FF2B5EF4-FFF2-40B4-BE49-F238E27FC236}">
                <a16:creationId xmlns:a16="http://schemas.microsoft.com/office/drawing/2014/main" id="{FB483E1C-940A-C04A-B585-BAC50CE72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133600"/>
            <a:ext cx="431800" cy="3743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1600" b="1">
                <a:latin typeface="Arial Narrow" panose="020B0604020202020204" pitchFamily="34" charset="0"/>
              </a:rPr>
              <a:t>Время внедрения изменения</a:t>
            </a:r>
          </a:p>
        </p:txBody>
      </p:sp>
      <p:sp>
        <p:nvSpPr>
          <p:cNvPr id="112653" name="Text Box 13">
            <a:extLst>
              <a:ext uri="{FF2B5EF4-FFF2-40B4-BE49-F238E27FC236}">
                <a16:creationId xmlns:a16="http://schemas.microsoft.com/office/drawing/2014/main" id="{CE6DC3EA-653A-CD44-92F4-5D85CDF0A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573463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000" b="1">
                <a:latin typeface="Arial Narrow" panose="020B0604020202020204" pitchFamily="34" charset="0"/>
              </a:rPr>
              <a:t>&lt;=</a:t>
            </a:r>
            <a:endParaRPr lang="ru-RU" altLang="en-US" sz="2000" b="1">
              <a:latin typeface="Arial Narrow" panose="020B0604020202020204" pitchFamily="34" charset="0"/>
            </a:endParaRPr>
          </a:p>
        </p:txBody>
      </p:sp>
      <p:sp>
        <p:nvSpPr>
          <p:cNvPr id="112654" name="Rectangle 14">
            <a:extLst>
              <a:ext uri="{FF2B5EF4-FFF2-40B4-BE49-F238E27FC236}">
                <a16:creationId xmlns:a16="http://schemas.microsoft.com/office/drawing/2014/main" id="{4587C387-2A15-274C-82FB-FBEEE263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2133600"/>
            <a:ext cx="431800" cy="3743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1600" b="1">
                <a:latin typeface="Arial Narrow" panose="020B0604020202020204" pitchFamily="34" charset="0"/>
              </a:rPr>
              <a:t>«Запас прочности»</a:t>
            </a:r>
          </a:p>
        </p:txBody>
      </p:sp>
      <p:sp>
        <p:nvSpPr>
          <p:cNvPr id="112655" name="Text Box 15">
            <a:extLst>
              <a:ext uri="{FF2B5EF4-FFF2-40B4-BE49-F238E27FC236}">
                <a16:creationId xmlns:a16="http://schemas.microsoft.com/office/drawing/2014/main" id="{C42E928D-CF1E-3848-ACD3-3657B44C0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2692400"/>
            <a:ext cx="34036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/>
            <a:r>
              <a:rPr lang="ru-RU" altLang="en-US" sz="1600" b="1">
                <a:latin typeface="Arial Narrow" panose="020B0604020202020204" pitchFamily="34" charset="0"/>
              </a:rPr>
              <a:t>«Запас прочности компании должен быть достаточным для того, чтобы процесс реакции на изменение не вызвал потери конкурентного преимущества организации.</a:t>
            </a:r>
          </a:p>
          <a:p>
            <a:pPr eaLnBrk="0" hangingPunct="0"/>
            <a:endParaRPr lang="ru-RU" altLang="en-US" sz="1600" b="1">
              <a:latin typeface="Arial Narrow" panose="020B0604020202020204" pitchFamily="34" charset="0"/>
            </a:endParaRPr>
          </a:p>
          <a:p>
            <a:pPr eaLnBrk="0" hangingPunct="0"/>
            <a:r>
              <a:rPr lang="ru-RU" altLang="en-US" sz="1600" b="1">
                <a:latin typeface="Arial Narrow" panose="020B0604020202020204" pitchFamily="34" charset="0"/>
              </a:rPr>
              <a:t>Таким образом время требующееся для внедрения изменений должно быть меньше или равно «запасу прочности».</a:t>
            </a:r>
          </a:p>
        </p:txBody>
      </p:sp>
      <p:sp>
        <p:nvSpPr>
          <p:cNvPr id="112656" name="Rectangle 2">
            <a:extLst>
              <a:ext uri="{FF2B5EF4-FFF2-40B4-BE49-F238E27FC236}">
                <a16:creationId xmlns:a16="http://schemas.microsoft.com/office/drawing/2014/main" id="{F6CE66F7-C2F9-EB4A-AB22-2BAAAAAA9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92150"/>
            <a:ext cx="77422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Georgia" panose="02040502050405020303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anose="02040502050405020303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anose="02040502050405020303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anose="02040502050405020303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eorgia" panose="02040502050405020303" pitchFamily="18" charset="0"/>
              </a:defRPr>
            </a:lvl9pPr>
          </a:lstStyle>
          <a:p>
            <a:r>
              <a:rPr lang="ru-RU" altLang="en-US" sz="3200" b="1">
                <a:solidFill>
                  <a:schemeClr val="tx1"/>
                </a:solidFill>
              </a:rPr>
              <a:t>Характеристики организационных изменений</a:t>
            </a: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62017226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8456F7D9-19CA-4A41-A653-4A6D3CA4EE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altLang="en-US" sz="3400"/>
              <a:t>Эмпирические признаки организационных изменений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29FB8156-E8EC-2347-9E54-76E360EA1F4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39825" y="1600200"/>
            <a:ext cx="8004175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en-US" sz="2600"/>
              <a:t>введение новых должностей и позиций</a:t>
            </a:r>
          </a:p>
          <a:p>
            <a:pPr>
              <a:lnSpc>
                <a:spcPct val="90000"/>
              </a:lnSpc>
            </a:pPr>
            <a:r>
              <a:rPr lang="ru-RU" altLang="en-US" sz="2600"/>
              <a:t>создание нетипичных структурных подразделений</a:t>
            </a:r>
          </a:p>
          <a:p>
            <a:pPr>
              <a:lnSpc>
                <a:spcPct val="90000"/>
              </a:lnSpc>
            </a:pPr>
            <a:r>
              <a:rPr lang="ru-RU" altLang="en-US" sz="2600"/>
              <a:t>создание временных групп</a:t>
            </a:r>
          </a:p>
          <a:p>
            <a:pPr>
              <a:lnSpc>
                <a:spcPct val="90000"/>
              </a:lnSpc>
            </a:pPr>
            <a:r>
              <a:rPr lang="ru-RU" altLang="en-US" sz="2600"/>
              <a:t>изменение функционала традиционных подразделений </a:t>
            </a:r>
          </a:p>
          <a:p>
            <a:pPr>
              <a:lnSpc>
                <a:spcPct val="90000"/>
              </a:lnSpc>
            </a:pPr>
            <a:r>
              <a:rPr lang="ru-RU" altLang="en-US" sz="2600"/>
              <a:t>создание механизмов внутренней  координации в области инновационных разработок, их анализа и оценки </a:t>
            </a:r>
          </a:p>
          <a:p>
            <a:pPr>
              <a:lnSpc>
                <a:spcPct val="90000"/>
              </a:lnSpc>
            </a:pPr>
            <a:r>
              <a:rPr lang="ru-RU" altLang="en-US" sz="2600"/>
              <a:t>создание расширенной системы внешних  связей </a:t>
            </a:r>
          </a:p>
          <a:p>
            <a:pPr>
              <a:lnSpc>
                <a:spcPct val="90000"/>
              </a:lnSpc>
            </a:pPr>
            <a:endParaRPr lang="ru-RU" altLang="en-US" sz="3500"/>
          </a:p>
        </p:txBody>
      </p:sp>
    </p:spTree>
    <p:extLst>
      <p:ext uri="{BB962C8B-B14F-4D97-AF65-F5344CB8AC3E}">
        <p14:creationId xmlns:p14="http://schemas.microsoft.com/office/powerpoint/2010/main" val="1600562780"/>
      </p:ext>
    </p:extLst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2">
            <a:extLst>
              <a:ext uri="{FF2B5EF4-FFF2-40B4-BE49-F238E27FC236}">
                <a16:creationId xmlns:a16="http://schemas.microsoft.com/office/drawing/2014/main" id="{A2A61525-A5CC-B74A-8C9F-B9536E39D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4000"/>
              <a:t>Сущность организационных изменений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34CCE98E-7A86-9D4C-86B4-6DDC67058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8004175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en-US" sz="2700"/>
              <a:t>Организационные изменения включают в себя содержательную (что изменилось?) 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z="2700"/>
              <a:t>процессную (как менялось?) составляющие.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z="2700"/>
              <a:t>Содержание изменения – эмпирическое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z="2700"/>
              <a:t>наблюдение различий в форме, качестве или состоянии какого-либо организационного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z="2700"/>
              <a:t>элемента в течение времени.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z="2700"/>
              <a:t>Процесс изменения – последовательность событий, которые привели к наблюдаемому содержательному изменению в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041183796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4C06BEC-6DEC-C744-AB3D-04C9CD904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106" y="812006"/>
            <a:ext cx="8459787" cy="5032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Что затрагивают организационные изменения</a:t>
            </a:r>
            <a:r>
              <a:rPr lang="en-US" sz="3200" dirty="0"/>
              <a:t>?</a:t>
            </a:r>
            <a:endParaRPr lang="ru-RU" sz="3200" dirty="0"/>
          </a:p>
        </p:txBody>
      </p:sp>
      <p:grpSp>
        <p:nvGrpSpPr>
          <p:cNvPr id="13322" name="Group 10">
            <a:extLst>
              <a:ext uri="{FF2B5EF4-FFF2-40B4-BE49-F238E27FC236}">
                <a16:creationId xmlns:a16="http://schemas.microsoft.com/office/drawing/2014/main" id="{0AD9E7BD-454A-6F40-9B1C-9F40B9A67881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1484313"/>
            <a:ext cx="1960563" cy="2794000"/>
            <a:chOff x="2145" y="708"/>
            <a:chExt cx="1235" cy="1760"/>
          </a:xfrm>
        </p:grpSpPr>
        <p:sp>
          <p:nvSpPr>
            <p:cNvPr id="28688" name="Puzzle3">
              <a:extLst>
                <a:ext uri="{FF2B5EF4-FFF2-40B4-BE49-F238E27FC236}">
                  <a16:creationId xmlns:a16="http://schemas.microsoft.com/office/drawing/2014/main" id="{518DAEF0-6584-084E-A386-18B04C9A05E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145" y="708"/>
              <a:ext cx="1235" cy="1760"/>
            </a:xfrm>
            <a:custGeom>
              <a:avLst/>
              <a:gdLst>
                <a:gd name="T0" fmla="*/ 594 w 21600"/>
                <a:gd name="T1" fmla="*/ 1288 h 21600"/>
                <a:gd name="T2" fmla="*/ 1175 w 21600"/>
                <a:gd name="T3" fmla="*/ 1718 h 21600"/>
                <a:gd name="T4" fmla="*/ 754 w 21600"/>
                <a:gd name="T5" fmla="*/ 1125 h 21600"/>
                <a:gd name="T6" fmla="*/ 1175 w 21600"/>
                <a:gd name="T7" fmla="*/ 572 h 21600"/>
                <a:gd name="T8" fmla="*/ 600 w 21600"/>
                <a:gd name="T9" fmla="*/ 4 h 21600"/>
                <a:gd name="T10" fmla="*/ 40 w 21600"/>
                <a:gd name="T11" fmla="*/ 554 h 21600"/>
                <a:gd name="T12" fmla="*/ 461 w 21600"/>
                <a:gd name="T13" fmla="*/ 1102 h 21600"/>
                <a:gd name="T14" fmla="*/ 40 w 21600"/>
                <a:gd name="T15" fmla="*/ 17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4 w 21600"/>
                <a:gd name="T25" fmla="*/ 7720 h 21600"/>
                <a:gd name="T26" fmla="*/ 19151 w 21600"/>
                <a:gd name="T27" fmla="*/ 2023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33CCCC"/>
            </a:solidFill>
            <a:ln w="19050" algn="ctr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Text Box 12">
              <a:extLst>
                <a:ext uri="{FF2B5EF4-FFF2-40B4-BE49-F238E27FC236}">
                  <a16:creationId xmlns:a16="http://schemas.microsoft.com/office/drawing/2014/main" id="{9E9CCD28-F108-6D47-BC4F-D5EF62993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" y="1359"/>
              <a:ext cx="8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/>
              <a:r>
                <a:rPr lang="ru-RU" altLang="en-US" b="1">
                  <a:solidFill>
                    <a:srgbClr val="000066"/>
                  </a:solidFill>
                  <a:latin typeface="Arial" panose="020B0604020202020204" pitchFamily="34" charset="0"/>
                </a:rPr>
                <a:t>Стратегия</a:t>
              </a:r>
            </a:p>
          </p:txBody>
        </p:sp>
      </p:grpSp>
      <p:grpSp>
        <p:nvGrpSpPr>
          <p:cNvPr id="13325" name="Group 13">
            <a:extLst>
              <a:ext uri="{FF2B5EF4-FFF2-40B4-BE49-F238E27FC236}">
                <a16:creationId xmlns:a16="http://schemas.microsoft.com/office/drawing/2014/main" id="{08667592-47EF-EF41-80F0-EEBA277FAFD6}"/>
              </a:ext>
            </a:extLst>
          </p:cNvPr>
          <p:cNvGrpSpPr>
            <a:grpSpLocks/>
          </p:cNvGrpSpPr>
          <p:nvPr/>
        </p:nvGrpSpPr>
        <p:grpSpPr bwMode="auto">
          <a:xfrm>
            <a:off x="1627188" y="3124200"/>
            <a:ext cx="1889125" cy="3252788"/>
            <a:chOff x="1025" y="1968"/>
            <a:chExt cx="1190" cy="2049"/>
          </a:xfrm>
        </p:grpSpPr>
        <p:sp>
          <p:nvSpPr>
            <p:cNvPr id="28686" name="Puzzle4">
              <a:extLst>
                <a:ext uri="{FF2B5EF4-FFF2-40B4-BE49-F238E27FC236}">
                  <a16:creationId xmlns:a16="http://schemas.microsoft.com/office/drawing/2014/main" id="{17667287-BD1B-3942-8ECD-42D5F6FF5C0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025" y="1968"/>
              <a:ext cx="1190" cy="2049"/>
            </a:xfrm>
            <a:custGeom>
              <a:avLst/>
              <a:gdLst>
                <a:gd name="T0" fmla="*/ 458 w 21600"/>
                <a:gd name="T1" fmla="*/ 1100 h 21600"/>
                <a:gd name="T2" fmla="*/ 25 w 21600"/>
                <a:gd name="T3" fmla="*/ 1607 h 21600"/>
                <a:gd name="T4" fmla="*/ 634 w 21600"/>
                <a:gd name="T5" fmla="*/ 2049 h 21600"/>
                <a:gd name="T6" fmla="*/ 1153 w 21600"/>
                <a:gd name="T7" fmla="*/ 1589 h 21600"/>
                <a:gd name="T8" fmla="*/ 770 w 21600"/>
                <a:gd name="T9" fmla="*/ 1033 h 21600"/>
                <a:gd name="T10" fmla="*/ 1159 w 21600"/>
                <a:gd name="T11" fmla="*/ 447 h 21600"/>
                <a:gd name="T12" fmla="*/ 612 w 21600"/>
                <a:gd name="T13" fmla="*/ 1 h 21600"/>
                <a:gd name="T14" fmla="*/ 25 w 21600"/>
                <a:gd name="T15" fmla="*/ 4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69 w 21600"/>
                <a:gd name="T25" fmla="*/ 5661 h 21600"/>
                <a:gd name="T26" fmla="*/ 20202 w 21600"/>
                <a:gd name="T27" fmla="*/ 1598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99FFCC"/>
            </a:solidFill>
            <a:ln w="19050" algn="ctr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Text Box 15">
              <a:extLst>
                <a:ext uri="{FF2B5EF4-FFF2-40B4-BE49-F238E27FC236}">
                  <a16:creationId xmlns:a16="http://schemas.microsoft.com/office/drawing/2014/main" id="{5F3EBB84-022E-1444-A1FA-A24EF2B4D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1" y="2668"/>
              <a:ext cx="831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/>
              <a:r>
                <a:rPr lang="ru-RU" altLang="en-US" b="1">
                  <a:solidFill>
                    <a:srgbClr val="000066"/>
                  </a:solidFill>
                  <a:latin typeface="Arial" panose="020B0604020202020204" pitchFamily="34" charset="0"/>
                </a:rPr>
                <a:t>Бизнес-</a:t>
              </a:r>
            </a:p>
            <a:p>
              <a:pPr algn="ctr"/>
              <a:endParaRPr lang="ru-RU" altLang="en-US" b="1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ctr"/>
              <a:endParaRPr lang="ru-RU" altLang="en-US" b="1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ru-RU" altLang="en-US" b="1">
                  <a:solidFill>
                    <a:srgbClr val="000066"/>
                  </a:solidFill>
                  <a:latin typeface="Arial" panose="020B0604020202020204" pitchFamily="34" charset="0"/>
                </a:rPr>
                <a:t>процессы</a:t>
              </a:r>
            </a:p>
          </p:txBody>
        </p:sp>
      </p:grpSp>
      <p:grpSp>
        <p:nvGrpSpPr>
          <p:cNvPr id="28695" name="Group 23">
            <a:extLst>
              <a:ext uri="{FF2B5EF4-FFF2-40B4-BE49-F238E27FC236}">
                <a16:creationId xmlns:a16="http://schemas.microsoft.com/office/drawing/2014/main" id="{0149CBE0-BCAB-0847-8401-1C2BBB7D50D4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2133600"/>
            <a:ext cx="6772275" cy="3713163"/>
            <a:chOff x="612" y="1253"/>
            <a:chExt cx="4266" cy="2339"/>
          </a:xfrm>
        </p:grpSpPr>
        <p:grpSp>
          <p:nvGrpSpPr>
            <p:cNvPr id="13316" name="Group 4">
              <a:extLst>
                <a:ext uri="{FF2B5EF4-FFF2-40B4-BE49-F238E27FC236}">
                  <a16:creationId xmlns:a16="http://schemas.microsoft.com/office/drawing/2014/main" id="{C6295726-1DC9-754A-B9E3-36AFD7E306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6" y="1988"/>
              <a:ext cx="1973" cy="1604"/>
              <a:chOff x="1786" y="1988"/>
              <a:chExt cx="1973" cy="1604"/>
            </a:xfrm>
          </p:grpSpPr>
          <p:sp>
            <p:nvSpPr>
              <p:cNvPr id="28692" name="Puzzle2">
                <a:extLst>
                  <a:ext uri="{FF2B5EF4-FFF2-40B4-BE49-F238E27FC236}">
                    <a16:creationId xmlns:a16="http://schemas.microsoft.com/office/drawing/2014/main" id="{B18D044C-3015-8849-8849-8AF165E86D43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786" y="1988"/>
                <a:ext cx="1973" cy="1604"/>
              </a:xfrm>
              <a:custGeom>
                <a:avLst/>
                <a:gdLst>
                  <a:gd name="T0" fmla="*/ 1 w 21600"/>
                  <a:gd name="T1" fmla="*/ 994 h 21600"/>
                  <a:gd name="T2" fmla="*/ 384 w 21600"/>
                  <a:gd name="T3" fmla="*/ 1571 h 21600"/>
                  <a:gd name="T4" fmla="*/ 950 w 21600"/>
                  <a:gd name="T5" fmla="*/ 1033 h 21600"/>
                  <a:gd name="T6" fmla="*/ 1536 w 21600"/>
                  <a:gd name="T7" fmla="*/ 1574 h 21600"/>
                  <a:gd name="T8" fmla="*/ 1973 w 21600"/>
                  <a:gd name="T9" fmla="*/ 1120 h 21600"/>
                  <a:gd name="T10" fmla="*/ 1543 w 21600"/>
                  <a:gd name="T11" fmla="*/ 426 h 21600"/>
                  <a:gd name="T12" fmla="*/ 987 w 21600"/>
                  <a:gd name="T13" fmla="*/ 2 h 21600"/>
                  <a:gd name="T14" fmla="*/ 384 w 21600"/>
                  <a:gd name="T15" fmla="*/ 438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86 w 21600"/>
                  <a:gd name="T25" fmla="*/ 6747 h 21600"/>
                  <a:gd name="T26" fmla="*/ 16181 w 21600"/>
                  <a:gd name="T27" fmla="*/ 2044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CC99"/>
              </a:solidFill>
              <a:ln w="19050" algn="ctr">
                <a:solidFill>
                  <a:srgbClr val="A5002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/>
                <a:endParaRPr lang="ru-RU" altLang="en-US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algn="ctr"/>
                <a:endParaRPr lang="ru-RU" altLang="en-US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93" name="Text Box 6">
                <a:extLst>
                  <a:ext uri="{FF2B5EF4-FFF2-40B4-BE49-F238E27FC236}">
                    <a16:creationId xmlns:a16="http://schemas.microsoft.com/office/drawing/2014/main" id="{C57E4F3E-2FAD-5C48-AEDC-3B6BE8FEF0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3" y="2664"/>
                <a:ext cx="5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/>
                <a:r>
                  <a:rPr lang="ru-RU" altLang="en-US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Люди</a:t>
                </a:r>
              </a:p>
            </p:txBody>
          </p:sp>
        </p:grpSp>
        <p:grpSp>
          <p:nvGrpSpPr>
            <p:cNvPr id="13319" name="Group 7">
              <a:extLst>
                <a:ext uri="{FF2B5EF4-FFF2-40B4-BE49-F238E27FC236}">
                  <a16:creationId xmlns:a16="http://schemas.microsoft.com/office/drawing/2014/main" id="{097BC126-2A37-CC4E-9325-8F60BC57F4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1253"/>
              <a:ext cx="1998" cy="1221"/>
              <a:chOff x="612" y="1253"/>
              <a:chExt cx="1998" cy="1221"/>
            </a:xfrm>
          </p:grpSpPr>
          <p:sp>
            <p:nvSpPr>
              <p:cNvPr id="28690" name="Puzzle1">
                <a:extLst>
                  <a:ext uri="{FF2B5EF4-FFF2-40B4-BE49-F238E27FC236}">
                    <a16:creationId xmlns:a16="http://schemas.microsoft.com/office/drawing/2014/main" id="{23E38AED-843F-6848-9D56-60ADF22BD90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612" y="1253"/>
                <a:ext cx="1998" cy="1221"/>
              </a:xfrm>
              <a:custGeom>
                <a:avLst/>
                <a:gdLst>
                  <a:gd name="T0" fmla="*/ 1548 w 21600"/>
                  <a:gd name="T1" fmla="*/ 1191 h 21600"/>
                  <a:gd name="T2" fmla="*/ 1570 w 21600"/>
                  <a:gd name="T3" fmla="*/ 29 h 21600"/>
                  <a:gd name="T4" fmla="*/ 437 w 21600"/>
                  <a:gd name="T5" fmla="*/ 48 h 21600"/>
                  <a:gd name="T6" fmla="*/ 466 w 21600"/>
                  <a:gd name="T7" fmla="*/ 1187 h 21600"/>
                  <a:gd name="T8" fmla="*/ 1000 w 21600"/>
                  <a:gd name="T9" fmla="*/ 728 h 21600"/>
                  <a:gd name="T10" fmla="*/ 1003 w 21600"/>
                  <a:gd name="T11" fmla="*/ 493 h 21600"/>
                  <a:gd name="T12" fmla="*/ 1998 w 21600"/>
                  <a:gd name="T13" fmla="*/ 565 h 21600"/>
                  <a:gd name="T14" fmla="*/ 5 w 21600"/>
                  <a:gd name="T15" fmla="*/ 56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6 w 21600"/>
                  <a:gd name="T25" fmla="*/ 2565 h 21600"/>
                  <a:gd name="T26" fmla="*/ 16130 w 21600"/>
                  <a:gd name="T27" fmla="*/ 19548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CC66"/>
              </a:solidFill>
              <a:ln w="19050" algn="ctr">
                <a:solidFill>
                  <a:srgbClr val="A5002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45000"/>
                  </a:spcBef>
                  <a:buClr>
                    <a:srgbClr val="FF0000"/>
                  </a:buClr>
                  <a:buSzPct val="125000"/>
                </a:pPr>
                <a:endParaRPr lang="ru-RU" altLang="en-US" sz="1400" b="1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  <a:spcBef>
                    <a:spcPct val="45000"/>
                  </a:spcBef>
                  <a:buClr>
                    <a:srgbClr val="FF0000"/>
                  </a:buClr>
                  <a:buSzPct val="125000"/>
                </a:pPr>
                <a:endParaRPr lang="ru-RU" altLang="en-US" sz="1400" b="1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  <a:p>
                <a:pPr algn="ctr">
                  <a:lnSpc>
                    <a:spcPct val="90000"/>
                  </a:lnSpc>
                  <a:spcBef>
                    <a:spcPct val="45000"/>
                  </a:spcBef>
                  <a:buClr>
                    <a:srgbClr val="FF0000"/>
                  </a:buClr>
                  <a:buSzPct val="125000"/>
                </a:pPr>
                <a:endParaRPr lang="ru-RU" altLang="en-US" sz="1400" b="1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691" name="Text Box 9">
                <a:extLst>
                  <a:ext uri="{FF2B5EF4-FFF2-40B4-BE49-F238E27FC236}">
                    <a16:creationId xmlns:a16="http://schemas.microsoft.com/office/drawing/2014/main" id="{6B48E61B-F755-234A-8073-82F75906AA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" y="1710"/>
                <a:ext cx="108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/>
                <a:r>
                  <a:rPr lang="ru-RU" altLang="en-US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Оргструктура</a:t>
                </a:r>
              </a:p>
            </p:txBody>
          </p:sp>
        </p:grpSp>
        <p:grpSp>
          <p:nvGrpSpPr>
            <p:cNvPr id="13328" name="Group 16">
              <a:extLst>
                <a:ext uri="{FF2B5EF4-FFF2-40B4-BE49-F238E27FC236}">
                  <a16:creationId xmlns:a16="http://schemas.microsoft.com/office/drawing/2014/main" id="{4F43A4FF-54D5-E24D-820E-9C46113257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253"/>
              <a:ext cx="1998" cy="1221"/>
              <a:chOff x="2880" y="1253"/>
              <a:chExt cx="1998" cy="1221"/>
            </a:xfrm>
          </p:grpSpPr>
          <p:sp>
            <p:nvSpPr>
              <p:cNvPr id="28684" name="Puzzle1">
                <a:extLst>
                  <a:ext uri="{FF2B5EF4-FFF2-40B4-BE49-F238E27FC236}">
                    <a16:creationId xmlns:a16="http://schemas.microsoft.com/office/drawing/2014/main" id="{B343CC41-9FD4-7F4C-9372-FFCBFAF86DBD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2880" y="1253"/>
                <a:ext cx="1998" cy="1221"/>
              </a:xfrm>
              <a:custGeom>
                <a:avLst/>
                <a:gdLst>
                  <a:gd name="T0" fmla="*/ 1548 w 21600"/>
                  <a:gd name="T1" fmla="*/ 1191 h 21600"/>
                  <a:gd name="T2" fmla="*/ 1570 w 21600"/>
                  <a:gd name="T3" fmla="*/ 29 h 21600"/>
                  <a:gd name="T4" fmla="*/ 437 w 21600"/>
                  <a:gd name="T5" fmla="*/ 48 h 21600"/>
                  <a:gd name="T6" fmla="*/ 466 w 21600"/>
                  <a:gd name="T7" fmla="*/ 1187 h 21600"/>
                  <a:gd name="T8" fmla="*/ 1000 w 21600"/>
                  <a:gd name="T9" fmla="*/ 728 h 21600"/>
                  <a:gd name="T10" fmla="*/ 1003 w 21600"/>
                  <a:gd name="T11" fmla="*/ 493 h 21600"/>
                  <a:gd name="T12" fmla="*/ 1998 w 21600"/>
                  <a:gd name="T13" fmla="*/ 565 h 21600"/>
                  <a:gd name="T14" fmla="*/ 5 w 21600"/>
                  <a:gd name="T15" fmla="*/ 56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6 w 21600"/>
                  <a:gd name="T25" fmla="*/ 2565 h 21600"/>
                  <a:gd name="T26" fmla="*/ 16130 w 21600"/>
                  <a:gd name="T27" fmla="*/ 19548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9966"/>
              </a:solidFill>
              <a:ln w="19050" algn="ctr">
                <a:solidFill>
                  <a:srgbClr val="A5002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/>
                <a:endParaRPr lang="ru-RU" altLang="en-US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algn="ctr"/>
                <a:endParaRPr lang="ru-RU" altLang="en-US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85" name="Text Box 18">
                <a:extLst>
                  <a:ext uri="{FF2B5EF4-FFF2-40B4-BE49-F238E27FC236}">
                    <a16:creationId xmlns:a16="http://schemas.microsoft.com/office/drawing/2014/main" id="{6921C874-0E48-DE4C-8105-A4D2CB1126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71"/>
                <a:ext cx="162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/>
                <a:r>
                  <a:rPr lang="ru-RU" altLang="en-US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Система управления</a:t>
                </a:r>
              </a:p>
            </p:txBody>
          </p:sp>
        </p:grpSp>
      </p:grpSp>
      <p:sp>
        <p:nvSpPr>
          <p:cNvPr id="28682" name="Puzzle4">
            <a:extLst>
              <a:ext uri="{FF2B5EF4-FFF2-40B4-BE49-F238E27FC236}">
                <a16:creationId xmlns:a16="http://schemas.microsoft.com/office/drawing/2014/main" id="{BC9B3C0C-7A68-DD42-A396-9338558D78E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219700" y="3603625"/>
            <a:ext cx="1889125" cy="3254375"/>
          </a:xfrm>
          <a:custGeom>
            <a:avLst/>
            <a:gdLst>
              <a:gd name="T0" fmla="*/ 458 w 21600"/>
              <a:gd name="T1" fmla="*/ 1100 h 21600"/>
              <a:gd name="T2" fmla="*/ 25 w 21600"/>
              <a:gd name="T3" fmla="*/ 1608 h 21600"/>
              <a:gd name="T4" fmla="*/ 634 w 21600"/>
              <a:gd name="T5" fmla="*/ 2050 h 21600"/>
              <a:gd name="T6" fmla="*/ 1153 w 21600"/>
              <a:gd name="T7" fmla="*/ 1590 h 21600"/>
              <a:gd name="T8" fmla="*/ 770 w 21600"/>
              <a:gd name="T9" fmla="*/ 1033 h 21600"/>
              <a:gd name="T10" fmla="*/ 1159 w 21600"/>
              <a:gd name="T11" fmla="*/ 448 h 21600"/>
              <a:gd name="T12" fmla="*/ 612 w 21600"/>
              <a:gd name="T13" fmla="*/ 1 h 21600"/>
              <a:gd name="T14" fmla="*/ 25 w 21600"/>
              <a:gd name="T15" fmla="*/ 44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69 w 21600"/>
              <a:gd name="T25" fmla="*/ 5669 h 21600"/>
              <a:gd name="T26" fmla="*/ 20202 w 21600"/>
              <a:gd name="T27" fmla="*/ 1598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CC99"/>
          </a:solidFill>
          <a:ln w="19050" algn="ctr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Text Box 21">
            <a:extLst>
              <a:ext uri="{FF2B5EF4-FFF2-40B4-BE49-F238E27FC236}">
                <a16:creationId xmlns:a16="http://schemas.microsoft.com/office/drawing/2014/main" id="{E772E873-A6D8-CC4A-B6DA-D1845E9AE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588" y="4237038"/>
            <a:ext cx="19415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ru-RU" altLang="en-US" b="1">
                <a:solidFill>
                  <a:srgbClr val="000066"/>
                </a:solidFill>
                <a:latin typeface="Arial" panose="020B0604020202020204" pitchFamily="34" charset="0"/>
              </a:rPr>
              <a:t>Корпоративная</a:t>
            </a:r>
          </a:p>
          <a:p>
            <a:pPr algn="ctr"/>
            <a:endParaRPr lang="ru-RU" altLang="en-US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/>
            <a:endParaRPr lang="ru-RU" altLang="en-US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/>
            <a:r>
              <a:rPr lang="ru-RU" altLang="en-US" b="1">
                <a:solidFill>
                  <a:srgbClr val="000066"/>
                </a:solidFill>
                <a:latin typeface="Arial" panose="020B0604020202020204" pitchFamily="34" charset="0"/>
              </a:rPr>
              <a:t> культура</a:t>
            </a:r>
          </a:p>
        </p:txBody>
      </p:sp>
    </p:spTree>
    <p:extLst>
      <p:ext uri="{BB962C8B-B14F-4D97-AF65-F5344CB8AC3E}">
        <p14:creationId xmlns:p14="http://schemas.microsoft.com/office/powerpoint/2010/main" val="398487363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>
            <a:extLst>
              <a:ext uri="{FF2B5EF4-FFF2-40B4-BE49-F238E27FC236}">
                <a16:creationId xmlns:a16="http://schemas.microsoft.com/office/drawing/2014/main" id="{24D81FFF-E2B5-EA43-AB32-00903D631788}"/>
              </a:ext>
            </a:extLst>
          </p:cNvPr>
          <p:cNvGrpSpPr>
            <a:grpSpLocks/>
          </p:cNvGrpSpPr>
          <p:nvPr/>
        </p:nvGrpSpPr>
        <p:grpSpPr bwMode="auto">
          <a:xfrm>
            <a:off x="731838" y="1211263"/>
            <a:ext cx="7627937" cy="4738687"/>
            <a:chOff x="363" y="672"/>
            <a:chExt cx="5617" cy="3360"/>
          </a:xfrm>
        </p:grpSpPr>
        <p:sp>
          <p:nvSpPr>
            <p:cNvPr id="116739" name="Rectangle 3">
              <a:extLst>
                <a:ext uri="{FF2B5EF4-FFF2-40B4-BE49-F238E27FC236}">
                  <a16:creationId xmlns:a16="http://schemas.microsoft.com/office/drawing/2014/main" id="{2A881F7A-BB39-524B-82D0-085B8C91C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672"/>
              <a:ext cx="5617" cy="33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6740" name="Rectangle 4">
              <a:extLst>
                <a:ext uri="{FF2B5EF4-FFF2-40B4-BE49-F238E27FC236}">
                  <a16:creationId xmlns:a16="http://schemas.microsoft.com/office/drawing/2014/main" id="{3AA8B905-F3E9-3F43-95D0-48C062CBD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" y="672"/>
              <a:ext cx="5609" cy="3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09" name="Rectangle 5">
              <a:extLst>
                <a:ext uri="{FF2B5EF4-FFF2-40B4-BE49-F238E27FC236}">
                  <a16:creationId xmlns:a16="http://schemas.microsoft.com/office/drawing/2014/main" id="{EF94C90E-EA4B-F648-B67D-B5805A8E7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698"/>
              <a:ext cx="159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Авторы моделей</a:t>
              </a:r>
              <a:endPara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HelveticaCyr" pitchFamily="34" charset="0"/>
                <a:cs typeface="+mn-cs"/>
              </a:endParaRPr>
            </a:p>
          </p:txBody>
        </p:sp>
        <p:sp>
          <p:nvSpPr>
            <p:cNvPr id="21510" name="Rectangle 6">
              <a:extLst>
                <a:ext uri="{FF2B5EF4-FFF2-40B4-BE49-F238E27FC236}">
                  <a16:creationId xmlns:a16="http://schemas.microsoft.com/office/drawing/2014/main" id="{5D11508C-ACCF-8C4A-9364-43983C4A6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698"/>
              <a:ext cx="856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Процесс</a:t>
              </a:r>
              <a:endPara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GHelveticaCyr" pitchFamily="34" charset="0"/>
                <a:cs typeface="+mn-cs"/>
              </a:endParaRPr>
            </a:p>
          </p:txBody>
        </p:sp>
        <p:sp>
          <p:nvSpPr>
            <p:cNvPr id="116743" name="Rectangle 7">
              <a:extLst>
                <a:ext uri="{FF2B5EF4-FFF2-40B4-BE49-F238E27FC236}">
                  <a16:creationId xmlns:a16="http://schemas.microsoft.com/office/drawing/2014/main" id="{CECB5550-3071-4742-9085-5E91B3C51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056"/>
              <a:ext cx="552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600" b="1">
                  <a:latin typeface="Arial" panose="020B0604020202020204" pitchFamily="34" charset="0"/>
                </a:rPr>
                <a:t>Левин</a:t>
              </a:r>
            </a:p>
            <a:p>
              <a:pPr eaLnBrk="0" hangingPunct="0"/>
              <a:r>
                <a:rPr lang="ru-RU" altLang="en-US" sz="1600" b="1">
                  <a:latin typeface="Arial" panose="020B0604020202020204" pitchFamily="34" charset="0"/>
                </a:rPr>
                <a:t>(1947)</a:t>
              </a:r>
            </a:p>
          </p:txBody>
        </p:sp>
        <p:sp>
          <p:nvSpPr>
            <p:cNvPr id="116744" name="Rectangle 8">
              <a:extLst>
                <a:ext uri="{FF2B5EF4-FFF2-40B4-BE49-F238E27FC236}">
                  <a16:creationId xmlns:a16="http://schemas.microsoft.com/office/drawing/2014/main" id="{1E2312C2-4D2A-C246-9729-478DEAD37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3138"/>
              <a:ext cx="1202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600" b="1">
                  <a:latin typeface="Arial" panose="020B0604020202020204" pitchFamily="34" charset="0"/>
                </a:rPr>
                <a:t>Тичи и Деванна</a:t>
              </a:r>
            </a:p>
            <a:p>
              <a:pPr eaLnBrk="0" hangingPunct="0"/>
              <a:r>
                <a:rPr lang="ru-RU" altLang="en-US" sz="1600" b="1">
                  <a:latin typeface="Arial" panose="020B0604020202020204" pitchFamily="34" charset="0"/>
                </a:rPr>
                <a:t>(1986)</a:t>
              </a:r>
            </a:p>
          </p:txBody>
        </p:sp>
        <p:sp>
          <p:nvSpPr>
            <p:cNvPr id="116745" name="Rectangle 9">
              <a:extLst>
                <a:ext uri="{FF2B5EF4-FFF2-40B4-BE49-F238E27FC236}">
                  <a16:creationId xmlns:a16="http://schemas.microsoft.com/office/drawing/2014/main" id="{E5A84C37-1D53-C14A-AFC8-811D908C7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2496"/>
              <a:ext cx="597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600" b="1">
                  <a:latin typeface="Arial" panose="020B0604020202020204" pitchFamily="34" charset="0"/>
                </a:rPr>
                <a:t>Кантер</a:t>
              </a:r>
            </a:p>
            <a:p>
              <a:pPr eaLnBrk="0" hangingPunct="0"/>
              <a:r>
                <a:rPr lang="ru-RU" altLang="en-US" sz="1600" b="1">
                  <a:latin typeface="Arial" panose="020B0604020202020204" pitchFamily="34" charset="0"/>
                </a:rPr>
                <a:t>(1983)</a:t>
              </a:r>
            </a:p>
          </p:txBody>
        </p:sp>
        <p:sp>
          <p:nvSpPr>
            <p:cNvPr id="116746" name="Rectangle 10">
              <a:extLst>
                <a:ext uri="{FF2B5EF4-FFF2-40B4-BE49-F238E27FC236}">
                  <a16:creationId xmlns:a16="http://schemas.microsoft.com/office/drawing/2014/main" id="{B0AB3AEB-2670-CF46-9936-2EA150645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972"/>
              <a:ext cx="524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600" b="1">
                  <a:latin typeface="Arial" panose="020B0604020202020204" pitchFamily="34" charset="0"/>
                </a:rPr>
                <a:t>Бир</a:t>
              </a:r>
            </a:p>
            <a:p>
              <a:pPr eaLnBrk="0" hangingPunct="0"/>
              <a:r>
                <a:rPr lang="ru-RU" altLang="en-US" sz="1600" b="1">
                  <a:latin typeface="Arial" panose="020B0604020202020204" pitchFamily="34" charset="0"/>
                </a:rPr>
                <a:t>(1980)</a:t>
              </a:r>
            </a:p>
          </p:txBody>
        </p:sp>
        <p:sp>
          <p:nvSpPr>
            <p:cNvPr id="116747" name="Rectangle 11">
              <a:extLst>
                <a:ext uri="{FF2B5EF4-FFF2-40B4-BE49-F238E27FC236}">
                  <a16:creationId xmlns:a16="http://schemas.microsoft.com/office/drawing/2014/main" id="{5B9793CD-8D37-3540-90AA-C264ED97A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488"/>
              <a:ext cx="135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600" b="1">
                  <a:latin typeface="Arial" panose="020B0604020202020204" pitchFamily="34" charset="0"/>
                </a:rPr>
                <a:t>Бекхард и Харрис</a:t>
              </a:r>
            </a:p>
            <a:p>
              <a:pPr eaLnBrk="0" hangingPunct="0"/>
              <a:r>
                <a:rPr lang="ru-RU" altLang="en-US" sz="1600" b="1">
                  <a:latin typeface="Arial" panose="020B0604020202020204" pitchFamily="34" charset="0"/>
                </a:rPr>
                <a:t>(1977)</a:t>
              </a:r>
            </a:p>
          </p:txBody>
        </p:sp>
        <p:sp>
          <p:nvSpPr>
            <p:cNvPr id="116748" name="Rectangle 12">
              <a:extLst>
                <a:ext uri="{FF2B5EF4-FFF2-40B4-BE49-F238E27FC236}">
                  <a16:creationId xmlns:a16="http://schemas.microsoft.com/office/drawing/2014/main" id="{9F2D1BC7-4297-ED49-A0B9-F10FFCE6A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1094"/>
              <a:ext cx="116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Размораживание</a:t>
              </a:r>
            </a:p>
          </p:txBody>
        </p:sp>
        <p:sp>
          <p:nvSpPr>
            <p:cNvPr id="116749" name="Rectangle 13">
              <a:extLst>
                <a:ext uri="{FF2B5EF4-FFF2-40B4-BE49-F238E27FC236}">
                  <a16:creationId xmlns:a16="http://schemas.microsoft.com/office/drawing/2014/main" id="{8E496389-015B-F846-8E49-B6A5DD1E8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1094"/>
              <a:ext cx="79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Изменение</a:t>
              </a:r>
            </a:p>
          </p:txBody>
        </p:sp>
        <p:sp>
          <p:nvSpPr>
            <p:cNvPr id="116750" name="Rectangle 14">
              <a:extLst>
                <a:ext uri="{FF2B5EF4-FFF2-40B4-BE49-F238E27FC236}">
                  <a16:creationId xmlns:a16="http://schemas.microsoft.com/office/drawing/2014/main" id="{1663D075-16E8-DC40-9FAF-D719679F3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" y="1094"/>
              <a:ext cx="109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Замораживание</a:t>
              </a:r>
            </a:p>
          </p:txBody>
        </p:sp>
        <p:sp>
          <p:nvSpPr>
            <p:cNvPr id="116751" name="Rectangle 15">
              <a:extLst>
                <a:ext uri="{FF2B5EF4-FFF2-40B4-BE49-F238E27FC236}">
                  <a16:creationId xmlns:a16="http://schemas.microsoft.com/office/drawing/2014/main" id="{67467716-0BB6-B84F-A7AE-CCACFB682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1488"/>
              <a:ext cx="953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Современное</a:t>
              </a:r>
            </a:p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состояние</a:t>
              </a:r>
            </a:p>
          </p:txBody>
        </p:sp>
        <p:sp>
          <p:nvSpPr>
            <p:cNvPr id="116752" name="Rectangle 16">
              <a:extLst>
                <a:ext uri="{FF2B5EF4-FFF2-40B4-BE49-F238E27FC236}">
                  <a16:creationId xmlns:a16="http://schemas.microsoft.com/office/drawing/2014/main" id="{82BFB39B-6CBE-C34C-ABB5-F61FDA95A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1488"/>
              <a:ext cx="863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Переходное</a:t>
              </a:r>
            </a:p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состояние</a:t>
              </a:r>
            </a:p>
          </p:txBody>
        </p:sp>
        <p:sp>
          <p:nvSpPr>
            <p:cNvPr id="116753" name="Rectangle 17">
              <a:extLst>
                <a:ext uri="{FF2B5EF4-FFF2-40B4-BE49-F238E27FC236}">
                  <a16:creationId xmlns:a16="http://schemas.microsoft.com/office/drawing/2014/main" id="{007733BE-2224-604F-AAE9-57864F2C6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" y="1488"/>
              <a:ext cx="745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Будущее</a:t>
              </a:r>
            </a:p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состояние</a:t>
              </a:r>
            </a:p>
          </p:txBody>
        </p:sp>
        <p:sp>
          <p:nvSpPr>
            <p:cNvPr id="116754" name="Rectangle 18">
              <a:extLst>
                <a:ext uri="{FF2B5EF4-FFF2-40B4-BE49-F238E27FC236}">
                  <a16:creationId xmlns:a16="http://schemas.microsoft.com/office/drawing/2014/main" id="{4490B9CB-8598-8844-B8C1-106448CD1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1963"/>
              <a:ext cx="964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Неудовлетво-</a:t>
              </a:r>
            </a:p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ренность</a:t>
              </a:r>
            </a:p>
          </p:txBody>
        </p:sp>
        <p:sp>
          <p:nvSpPr>
            <p:cNvPr id="116755" name="Rectangle 19">
              <a:extLst>
                <a:ext uri="{FF2B5EF4-FFF2-40B4-BE49-F238E27FC236}">
                  <a16:creationId xmlns:a16="http://schemas.microsoft.com/office/drawing/2014/main" id="{02997CBA-6756-D24E-AE72-BFAEBBE46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1963"/>
              <a:ext cx="19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х</a:t>
              </a:r>
            </a:p>
          </p:txBody>
        </p:sp>
        <p:sp>
          <p:nvSpPr>
            <p:cNvPr id="116756" name="Rectangle 20">
              <a:extLst>
                <a:ext uri="{FF2B5EF4-FFF2-40B4-BE49-F238E27FC236}">
                  <a16:creationId xmlns:a16="http://schemas.microsoft.com/office/drawing/2014/main" id="{BDA5C821-CD6C-E845-AD61-6ADB58C6F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1963"/>
              <a:ext cx="63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Процесс</a:t>
              </a:r>
            </a:p>
          </p:txBody>
        </p:sp>
        <p:sp>
          <p:nvSpPr>
            <p:cNvPr id="116757" name="Rectangle 21">
              <a:extLst>
                <a:ext uri="{FF2B5EF4-FFF2-40B4-BE49-F238E27FC236}">
                  <a16:creationId xmlns:a16="http://schemas.microsoft.com/office/drawing/2014/main" id="{69911CBB-5212-0548-8F32-A578F1509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963"/>
              <a:ext cx="19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х</a:t>
              </a:r>
            </a:p>
          </p:txBody>
        </p:sp>
        <p:sp>
          <p:nvSpPr>
            <p:cNvPr id="116758" name="Rectangle 22">
              <a:extLst>
                <a:ext uri="{FF2B5EF4-FFF2-40B4-BE49-F238E27FC236}">
                  <a16:creationId xmlns:a16="http://schemas.microsoft.com/office/drawing/2014/main" id="{3E3ED4E4-A936-3A4F-8178-2B98647D4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" y="1963"/>
              <a:ext cx="59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Модель</a:t>
              </a:r>
            </a:p>
          </p:txBody>
        </p:sp>
        <p:sp>
          <p:nvSpPr>
            <p:cNvPr id="116759" name="Rectangle 23">
              <a:extLst>
                <a:ext uri="{FF2B5EF4-FFF2-40B4-BE49-F238E27FC236}">
                  <a16:creationId xmlns:a16="http://schemas.microsoft.com/office/drawing/2014/main" id="{77D4BF17-84AE-2C49-9308-E33018AE8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2496"/>
              <a:ext cx="1271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Отход от традиций</a:t>
              </a:r>
            </a:p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и кризисы</a:t>
              </a:r>
            </a:p>
          </p:txBody>
        </p:sp>
        <p:sp>
          <p:nvSpPr>
            <p:cNvPr id="116760" name="Rectangle 24">
              <a:extLst>
                <a:ext uri="{FF2B5EF4-FFF2-40B4-BE49-F238E27FC236}">
                  <a16:creationId xmlns:a16="http://schemas.microsoft.com/office/drawing/2014/main" id="{B720FF00-6A27-794F-8B55-E05725087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2496"/>
              <a:ext cx="998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200">
                  <a:latin typeface="Arial" panose="020B0604020202020204" pitchFamily="34" charset="0"/>
                </a:rPr>
                <a:t>Стратегические</a:t>
              </a:r>
            </a:p>
            <a:p>
              <a:pPr eaLnBrk="0" hangingPunct="0"/>
              <a:r>
                <a:rPr lang="ru-RU" altLang="en-US" sz="1200">
                  <a:latin typeface="Arial" panose="020B0604020202020204" pitchFamily="34" charset="0"/>
                </a:rPr>
                <a:t>решения и пер-</a:t>
              </a:r>
            </a:p>
            <a:p>
              <a:pPr eaLnBrk="0" hangingPunct="0"/>
              <a:r>
                <a:rPr lang="ru-RU" altLang="en-US" sz="1200">
                  <a:latin typeface="Arial" panose="020B0604020202020204" pitchFamily="34" charset="0"/>
                </a:rPr>
                <a:t>вичные источники</a:t>
              </a:r>
            </a:p>
            <a:p>
              <a:pPr eaLnBrk="0" hangingPunct="0"/>
              <a:r>
                <a:rPr lang="ru-RU" altLang="en-US" sz="1200">
                  <a:latin typeface="Arial" panose="020B0604020202020204" pitchFamily="34" charset="0"/>
                </a:rPr>
                <a:t>энергии</a:t>
              </a:r>
            </a:p>
          </p:txBody>
        </p:sp>
        <p:sp>
          <p:nvSpPr>
            <p:cNvPr id="116761" name="Rectangle 25">
              <a:extLst>
                <a:ext uri="{FF2B5EF4-FFF2-40B4-BE49-F238E27FC236}">
                  <a16:creationId xmlns:a16="http://schemas.microsoft.com/office/drawing/2014/main" id="{19F74F20-B448-3D47-87EB-3DC9255A2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" y="2496"/>
              <a:ext cx="1138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400">
                  <a:latin typeface="Arial" panose="020B0604020202020204" pitchFamily="34" charset="0"/>
                </a:rPr>
                <a:t>Механизмы</a:t>
              </a:r>
            </a:p>
            <a:p>
              <a:pPr eaLnBrk="0" hangingPunct="0"/>
              <a:r>
                <a:rPr lang="ru-RU" altLang="en-US" sz="1400">
                  <a:latin typeface="Arial" panose="020B0604020202020204" pitchFamily="34" charset="0"/>
                </a:rPr>
                <a:t>действия и инсти-</a:t>
              </a:r>
              <a:br>
                <a:rPr lang="ru-RU" altLang="en-US" sz="1400">
                  <a:latin typeface="Arial" panose="020B0604020202020204" pitchFamily="34" charset="0"/>
                </a:rPr>
              </a:br>
              <a:r>
                <a:rPr lang="ru-RU" altLang="en-US" sz="1400">
                  <a:latin typeface="Arial" panose="020B0604020202020204" pitchFamily="34" charset="0"/>
                </a:rPr>
                <a:t>туционализация</a:t>
              </a:r>
            </a:p>
          </p:txBody>
        </p:sp>
        <p:sp>
          <p:nvSpPr>
            <p:cNvPr id="116762" name="Rectangle 26">
              <a:extLst>
                <a:ext uri="{FF2B5EF4-FFF2-40B4-BE49-F238E27FC236}">
                  <a16:creationId xmlns:a16="http://schemas.microsoft.com/office/drawing/2014/main" id="{17C22579-B3D5-3D45-AD1D-4D639A5E8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3138"/>
              <a:ext cx="951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Акт I</a:t>
              </a:r>
            </a:p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Пробуждение</a:t>
              </a:r>
            </a:p>
          </p:txBody>
        </p:sp>
        <p:sp>
          <p:nvSpPr>
            <p:cNvPr id="116763" name="Rectangle 27">
              <a:extLst>
                <a:ext uri="{FF2B5EF4-FFF2-40B4-BE49-F238E27FC236}">
                  <a16:creationId xmlns:a16="http://schemas.microsoft.com/office/drawing/2014/main" id="{0083CB4E-111B-AD4D-8DA8-A3919F801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3138"/>
              <a:ext cx="948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Акт II</a:t>
              </a:r>
            </a:p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Мобилизация</a:t>
              </a:r>
            </a:p>
          </p:txBody>
        </p:sp>
        <p:sp>
          <p:nvSpPr>
            <p:cNvPr id="116764" name="Rectangle 28">
              <a:extLst>
                <a:ext uri="{FF2B5EF4-FFF2-40B4-BE49-F238E27FC236}">
                  <a16:creationId xmlns:a16="http://schemas.microsoft.com/office/drawing/2014/main" id="{5FA84CCF-1525-CA42-80FE-3B8672F97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" y="3138"/>
              <a:ext cx="843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Акт III</a:t>
              </a:r>
            </a:p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Укрепление</a:t>
              </a:r>
            </a:p>
          </p:txBody>
        </p:sp>
        <p:sp>
          <p:nvSpPr>
            <p:cNvPr id="116765" name="Line 29">
              <a:extLst>
                <a:ext uri="{FF2B5EF4-FFF2-40B4-BE49-F238E27FC236}">
                  <a16:creationId xmlns:a16="http://schemas.microsoft.com/office/drawing/2014/main" id="{655553CD-F461-164D-A19F-629CAB3C06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" y="3552"/>
              <a:ext cx="5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6" name="Rectangle 30">
              <a:extLst>
                <a:ext uri="{FF2B5EF4-FFF2-40B4-BE49-F238E27FC236}">
                  <a16:creationId xmlns:a16="http://schemas.microsoft.com/office/drawing/2014/main" id="{4C858E11-8ABD-A24E-85CC-0E61A5CE6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3618"/>
              <a:ext cx="1338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600" b="1">
                  <a:latin typeface="Arial" panose="020B0604020202020204" pitchFamily="34" charset="0"/>
                </a:rPr>
                <a:t>Надлер и Тушман</a:t>
              </a:r>
            </a:p>
            <a:p>
              <a:pPr eaLnBrk="0" hangingPunct="0"/>
              <a:r>
                <a:rPr lang="ru-RU" altLang="en-US" sz="1600" b="1">
                  <a:latin typeface="Arial" panose="020B0604020202020204" pitchFamily="34" charset="0"/>
                </a:rPr>
                <a:t>(1989)</a:t>
              </a:r>
            </a:p>
          </p:txBody>
        </p:sp>
        <p:sp>
          <p:nvSpPr>
            <p:cNvPr id="116767" name="Rectangle 31">
              <a:extLst>
                <a:ext uri="{FF2B5EF4-FFF2-40B4-BE49-F238E27FC236}">
                  <a16:creationId xmlns:a16="http://schemas.microsoft.com/office/drawing/2014/main" id="{DCECC428-4333-1144-BAD5-59F527F39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3618"/>
              <a:ext cx="854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Накопление</a:t>
              </a:r>
            </a:p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энергии</a:t>
              </a:r>
            </a:p>
          </p:txBody>
        </p:sp>
        <p:sp>
          <p:nvSpPr>
            <p:cNvPr id="116768" name="Rectangle 32">
              <a:extLst>
                <a:ext uri="{FF2B5EF4-FFF2-40B4-BE49-F238E27FC236}">
                  <a16:creationId xmlns:a16="http://schemas.microsoft.com/office/drawing/2014/main" id="{0A1F44EE-5FEB-4049-8324-E596F4A3F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3618"/>
              <a:ext cx="78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Осознание</a:t>
              </a:r>
            </a:p>
          </p:txBody>
        </p:sp>
        <p:sp>
          <p:nvSpPr>
            <p:cNvPr id="116769" name="Rectangle 33">
              <a:extLst>
                <a:ext uri="{FF2B5EF4-FFF2-40B4-BE49-F238E27FC236}">
                  <a16:creationId xmlns:a16="http://schemas.microsoft.com/office/drawing/2014/main" id="{1351E623-35E5-3641-8EB3-FAAEA26A2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9" y="3618"/>
              <a:ext cx="114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500">
                  <a:latin typeface="Arial" panose="020B0604020202020204" pitchFamily="34" charset="0"/>
                </a:rPr>
                <a:t>Приспособление</a:t>
              </a:r>
            </a:p>
          </p:txBody>
        </p:sp>
        <p:sp>
          <p:nvSpPr>
            <p:cNvPr id="116770" name="Line 34">
              <a:extLst>
                <a:ext uri="{FF2B5EF4-FFF2-40B4-BE49-F238E27FC236}">
                  <a16:creationId xmlns:a16="http://schemas.microsoft.com/office/drawing/2014/main" id="{41B69CEE-B04B-2F4F-A734-DA02D25EC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" y="1008"/>
              <a:ext cx="56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1" name="Line 35">
              <a:extLst>
                <a:ext uri="{FF2B5EF4-FFF2-40B4-BE49-F238E27FC236}">
                  <a16:creationId xmlns:a16="http://schemas.microsoft.com/office/drawing/2014/main" id="{F523D5A9-738D-5A40-80A7-72EB34CAB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" y="1440"/>
              <a:ext cx="5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2" name="Line 36">
              <a:extLst>
                <a:ext uri="{FF2B5EF4-FFF2-40B4-BE49-F238E27FC236}">
                  <a16:creationId xmlns:a16="http://schemas.microsoft.com/office/drawing/2014/main" id="{4E56A872-CF9B-3A4B-94E3-646021BFD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" y="3120"/>
              <a:ext cx="5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3" name="Line 37">
              <a:extLst>
                <a:ext uri="{FF2B5EF4-FFF2-40B4-BE49-F238E27FC236}">
                  <a16:creationId xmlns:a16="http://schemas.microsoft.com/office/drawing/2014/main" id="{353ED2E6-8E8F-9B4C-AF00-3288DC70F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" y="2448"/>
              <a:ext cx="5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4" name="Line 38">
              <a:extLst>
                <a:ext uri="{FF2B5EF4-FFF2-40B4-BE49-F238E27FC236}">
                  <a16:creationId xmlns:a16="http://schemas.microsoft.com/office/drawing/2014/main" id="{83710F24-7033-EE49-9BF5-F37BF9CD0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" y="1920"/>
              <a:ext cx="5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16775" name="AutoShape 39">
            <a:extLst>
              <a:ext uri="{FF2B5EF4-FFF2-40B4-BE49-F238E27FC236}">
                <a16:creationId xmlns:a16="http://schemas.microsoft.com/office/drawing/2014/main" id="{DF5CB893-91FA-BD4F-904E-1511B6E30B9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3400" y="6165850"/>
            <a:ext cx="8883650" cy="6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44" name="Rectangle 40">
            <a:extLst>
              <a:ext uri="{FF2B5EF4-FFF2-40B4-BE49-F238E27FC236}">
                <a16:creationId xmlns:a16="http://schemas.microsoft.com/office/drawing/2014/main" id="{54C73740-CD56-3C4E-913E-31A8B4B158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675687" cy="908050"/>
          </a:xfrm>
        </p:spPr>
        <p:txBody>
          <a:bodyPr>
            <a:normAutofit/>
          </a:bodyPr>
          <a:lstStyle/>
          <a:p>
            <a:pPr algn="ctr"/>
            <a:r>
              <a:rPr lang="ru-RU" altLang="en-US" sz="2700">
                <a:solidFill>
                  <a:schemeClr val="tx1"/>
                </a:solidFill>
              </a:rPr>
              <a:t>ЭТАПЫ ТЕОРИИ ОРГАНИЗАЦИОННЫХ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1363326745"/>
      </p:ext>
    </p:extLst>
  </p:cSld>
  <p:clrMapOvr>
    <a:masterClrMapping/>
  </p:clrMapOvr>
  <p:transition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14F7AA2-EC43-D74E-89F3-802769C772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Модель организационных изменений К. Левина</a:t>
            </a:r>
          </a:p>
        </p:txBody>
      </p:sp>
      <p:pic>
        <p:nvPicPr>
          <p:cNvPr id="118787" name="Picture 2">
            <a:extLst>
              <a:ext uri="{FF2B5EF4-FFF2-40B4-BE49-F238E27FC236}">
                <a16:creationId xmlns:a16="http://schemas.microsoft.com/office/drawing/2014/main" id="{563D17B6-9015-AE47-8D39-42949B9D7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12875"/>
            <a:ext cx="64960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88" name="Picture 4" descr="115864-004-BD47C641">
            <a:extLst>
              <a:ext uri="{FF2B5EF4-FFF2-40B4-BE49-F238E27FC236}">
                <a16:creationId xmlns:a16="http://schemas.microsoft.com/office/drawing/2014/main" id="{6B0A6951-EDDB-534C-92B4-3CB4BE572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2409825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08213"/>
      </p:ext>
    </p:extLst>
  </p:cSld>
  <p:clrMapOvr>
    <a:masterClrMapping/>
  </p:clrMapOvr>
  <p:transition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DE6A8946-9AB9-C340-A427-686933A464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altLang="en-US" sz="2100">
                <a:solidFill>
                  <a:srgbClr val="000099"/>
                </a:solidFill>
              </a:rPr>
              <a:t>ОСНОВНЫЕ ЭТАПЫ ОРГАНИЗАЦИОННЫХ ИЗМЕНЕНИЙ</a:t>
            </a:r>
            <a:br>
              <a:rPr lang="ru-RU" altLang="en-US" sz="2100">
                <a:solidFill>
                  <a:srgbClr val="000099"/>
                </a:solidFill>
              </a:rPr>
            </a:br>
            <a:r>
              <a:rPr lang="ru-RU" altLang="en-US" sz="2100">
                <a:solidFill>
                  <a:srgbClr val="000099"/>
                </a:solidFill>
              </a:rPr>
              <a:t> по Курту Левину:</a:t>
            </a:r>
          </a:p>
        </p:txBody>
      </p:sp>
      <p:pic>
        <p:nvPicPr>
          <p:cNvPr id="120835" name="Picture 3">
            <a:extLst>
              <a:ext uri="{FF2B5EF4-FFF2-40B4-BE49-F238E27FC236}">
                <a16:creationId xmlns:a16="http://schemas.microsoft.com/office/drawing/2014/main" id="{9FF6E7F8-F3D0-8840-97E4-F080A29896FF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28725"/>
            <a:ext cx="6892925" cy="4648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836" name="Rectangle 4">
            <a:extLst>
              <a:ext uri="{FF2B5EF4-FFF2-40B4-BE49-F238E27FC236}">
                <a16:creationId xmlns:a16="http://schemas.microsoft.com/office/drawing/2014/main" id="{4AB6BD91-942A-FE4C-8E34-E410F8945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967413"/>
            <a:ext cx="561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/>
            <a:r>
              <a:rPr lang="ru-RU" altLang="en-US" sz="1600">
                <a:solidFill>
                  <a:srgbClr val="000099"/>
                </a:solidFill>
              </a:rPr>
              <a:t>Размораживание</a:t>
            </a:r>
            <a:r>
              <a:rPr lang="ru-RU" altLang="en-US" sz="1600"/>
              <a:t> 	</a:t>
            </a:r>
            <a:r>
              <a:rPr lang="ru-RU" altLang="en-US" sz="1600">
                <a:solidFill>
                  <a:srgbClr val="000099"/>
                </a:solidFill>
              </a:rPr>
              <a:t>Изменения</a:t>
            </a:r>
            <a:r>
              <a:rPr lang="ru-RU" altLang="en-US" sz="1600"/>
              <a:t>	</a:t>
            </a:r>
            <a:r>
              <a:rPr lang="ru-RU" altLang="en-US" sz="1600">
                <a:solidFill>
                  <a:srgbClr val="000099"/>
                </a:solidFill>
              </a:rPr>
              <a:t>Замораживание</a:t>
            </a:r>
            <a:r>
              <a:rPr lang="ru-RU" altLang="en-US" sz="2000">
                <a:solidFill>
                  <a:srgbClr val="0000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3480039"/>
      </p:ext>
    </p:extLst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>
            <a:extLst>
              <a:ext uri="{FF2B5EF4-FFF2-40B4-BE49-F238E27FC236}">
                <a16:creationId xmlns:a16="http://schemas.microsoft.com/office/drawing/2014/main" id="{5486BD39-6A76-964F-AFB9-CC8EAF207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860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5171" name="Text Box 3">
            <a:extLst>
              <a:ext uri="{FF2B5EF4-FFF2-40B4-BE49-F238E27FC236}">
                <a16:creationId xmlns:a16="http://schemas.microsoft.com/office/drawing/2014/main" id="{2C4FEA89-7D97-AA4B-8281-FDEB89386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4370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26136B42-FC21-BA43-A1B4-60AD38B4F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0350"/>
            <a:ext cx="74866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ru-RU" alt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fficinaSansC"/>
              </a:rPr>
              <a:t>Особенности развития теории  организационных изменений </a:t>
            </a:r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087F0DBB-BC04-5242-BE11-6A0574357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557338"/>
            <a:ext cx="79216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741324"/>
              </a:buClr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35174" name="Rectangle 14">
            <a:extLst>
              <a:ext uri="{FF2B5EF4-FFF2-40B4-BE49-F238E27FC236}">
                <a16:creationId xmlns:a16="http://schemas.microsoft.com/office/drawing/2014/main" id="{3530FD01-394C-734F-A5C0-3F7A9B318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60350"/>
            <a:ext cx="63373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5175" name="Rectangle 5">
            <a:extLst>
              <a:ext uri="{FF2B5EF4-FFF2-40B4-BE49-F238E27FC236}">
                <a16:creationId xmlns:a16="http://schemas.microsoft.com/office/drawing/2014/main" id="{8B545A8F-136D-6043-ABAE-AAF9176D6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428750"/>
            <a:ext cx="7921625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buClr>
                <a:srgbClr val="741324"/>
              </a:buClr>
              <a:buFont typeface="Wingdings" pitchFamily="2" charset="2"/>
              <a:buChar char="Ø"/>
            </a:pPr>
            <a:r>
              <a:rPr lang="ru-RU" altLang="en-US" sz="2800">
                <a:latin typeface="Arial" panose="020B0604020202020204" pitchFamily="34" charset="0"/>
              </a:rPr>
              <a:t>Выделение типов организационных изменений – начало 1970-х гг.</a:t>
            </a:r>
          </a:p>
          <a:p>
            <a:pPr>
              <a:buClr>
                <a:srgbClr val="741324"/>
              </a:buClr>
              <a:buFont typeface="Wingdings" pitchFamily="2" charset="2"/>
              <a:buChar char="Ø"/>
            </a:pPr>
            <a:r>
              <a:rPr lang="ru-RU" altLang="en-US" sz="2800">
                <a:latin typeface="Arial" panose="020B0604020202020204" pitchFamily="34" charset="0"/>
              </a:rPr>
              <a:t>Разнообразие подходов к классификации ОИ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2800" b="1">
                <a:latin typeface="Arial" panose="020B0604020202020204" pitchFamily="34" charset="0"/>
              </a:rPr>
              <a:t> </a:t>
            </a:r>
            <a:r>
              <a:rPr lang="ru-RU" altLang="en-US" sz="2800">
                <a:latin typeface="Arial" panose="020B0604020202020204" pitchFamily="34" charset="0"/>
              </a:rPr>
              <a:t>(продолжительность, скорость, масштаб, темп и др.)</a:t>
            </a:r>
          </a:p>
          <a:p>
            <a:pPr>
              <a:buClr>
                <a:srgbClr val="741324"/>
              </a:buClr>
              <a:buFont typeface="Wingdings" pitchFamily="2" charset="2"/>
              <a:buChar char="Ø"/>
            </a:pPr>
            <a:r>
              <a:rPr lang="ru-RU" altLang="en-US" sz="2800">
                <a:latin typeface="Arial" panose="020B0604020202020204" pitchFamily="34" charset="0"/>
              </a:rPr>
              <a:t>Изменения первого и второго порядка</a:t>
            </a:r>
          </a:p>
          <a:p>
            <a:pPr>
              <a:buClr>
                <a:srgbClr val="741324"/>
              </a:buClr>
              <a:buFont typeface="Wingdings" pitchFamily="2" charset="2"/>
              <a:buChar char="Ø"/>
            </a:pPr>
            <a:r>
              <a:rPr lang="ru-RU" altLang="en-US" sz="2800">
                <a:latin typeface="Arial" panose="020B0604020202020204" pitchFamily="34" charset="0"/>
              </a:rPr>
              <a:t>Эволюционный и революционный подходы</a:t>
            </a:r>
          </a:p>
          <a:p>
            <a:pPr>
              <a:buClr>
                <a:srgbClr val="741324"/>
              </a:buClr>
              <a:buFont typeface="Wingdings" pitchFamily="2" charset="2"/>
              <a:buChar char="Ø"/>
            </a:pPr>
            <a:r>
              <a:rPr lang="ru-RU" altLang="en-US" sz="2800">
                <a:latin typeface="Arial" panose="020B0604020202020204" pitchFamily="34" charset="0"/>
              </a:rPr>
              <a:t>Уровни изменений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741324"/>
              </a:buClr>
              <a:buFont typeface="Wingdings" pitchFamily="2" charset="2"/>
              <a:buChar char="§"/>
            </a:pPr>
            <a:endParaRPr lang="en-US" altLang="en-US" sz="2000">
              <a:latin typeface="Arial" panose="020B0604020202020204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741324"/>
              </a:buClr>
              <a:buFont typeface="Wingdings" pitchFamily="2" charset="2"/>
              <a:buNone/>
            </a:pPr>
            <a:endParaRPr lang="ru-RU" altLang="en-US">
              <a:latin typeface="Arial" panose="020B0604020202020204" pitchFamily="34" charset="0"/>
            </a:endParaRPr>
          </a:p>
          <a:p>
            <a:pPr lvl="1" algn="just">
              <a:lnSpc>
                <a:spcPct val="80000"/>
              </a:lnSpc>
              <a:spcBef>
                <a:spcPct val="20000"/>
              </a:spcBef>
              <a:buClr>
                <a:srgbClr val="741324"/>
              </a:buClr>
              <a:buFont typeface="Wingdings" pitchFamily="2" charset="2"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741324"/>
              </a:buClr>
              <a:buFont typeface="Wingdings" pitchFamily="2" charset="2"/>
              <a:buNone/>
            </a:pP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ru-RU" altLang="en-US" sz="2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3993"/>
      </p:ext>
    </p:extLst>
  </p:cSld>
  <p:clrMapOvr>
    <a:masterClrMapping/>
  </p:clrMapOvr>
  <p:transition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624BFFE2-3E66-7A4A-AB70-96ABF21D2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620713"/>
            <a:ext cx="6948487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ru-RU" altLang="en-US" sz="2400" b="1">
                <a:latin typeface="Times New Roman" panose="02020603050405020304" pitchFamily="18" charset="0"/>
              </a:rPr>
              <a:t>МОДЕЛЬ УСПЕШНОГО ПРОВЕДЕНИЯ ОРГАНИЗАЦИОННЫХ ИЗМЕНЕНИЙ 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altLang="en-US" sz="2400" b="1">
                <a:latin typeface="Times New Roman" panose="02020603050405020304" pitchFamily="18" charset="0"/>
              </a:rPr>
              <a:t>Л. ГРЕЙНЕРА</a:t>
            </a:r>
          </a:p>
        </p:txBody>
      </p:sp>
      <p:grpSp>
        <p:nvGrpSpPr>
          <p:cNvPr id="124931" name="Group 3">
            <a:extLst>
              <a:ext uri="{FF2B5EF4-FFF2-40B4-BE49-F238E27FC236}">
                <a16:creationId xmlns:a16="http://schemas.microsoft.com/office/drawing/2014/main" id="{FC63D218-8BF9-E549-83BC-DEAEE158FBAF}"/>
              </a:ext>
            </a:extLst>
          </p:cNvPr>
          <p:cNvGrpSpPr>
            <a:grpSpLocks/>
          </p:cNvGrpSpPr>
          <p:nvPr/>
        </p:nvGrpSpPr>
        <p:grpSpPr bwMode="auto">
          <a:xfrm>
            <a:off x="982663" y="1268413"/>
            <a:ext cx="7815262" cy="4770437"/>
            <a:chOff x="201" y="436"/>
            <a:chExt cx="5816" cy="3386"/>
          </a:xfrm>
        </p:grpSpPr>
        <p:sp>
          <p:nvSpPr>
            <p:cNvPr id="124932" name="Line 4">
              <a:extLst>
                <a:ext uri="{FF2B5EF4-FFF2-40B4-BE49-F238E27FC236}">
                  <a16:creationId xmlns:a16="http://schemas.microsoft.com/office/drawing/2014/main" id="{A9BE3F84-67F5-524C-8B84-C2A0943E5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6" y="181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3" name="Line 5">
              <a:extLst>
                <a:ext uri="{FF2B5EF4-FFF2-40B4-BE49-F238E27FC236}">
                  <a16:creationId xmlns:a16="http://schemas.microsoft.com/office/drawing/2014/main" id="{D118D865-79F4-EC4F-B889-964D0A07EF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8" y="33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4" name="Line 6">
              <a:extLst>
                <a:ext uri="{FF2B5EF4-FFF2-40B4-BE49-F238E27FC236}">
                  <a16:creationId xmlns:a16="http://schemas.microsoft.com/office/drawing/2014/main" id="{389A2D6A-E724-4343-961D-90A9BB84C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8" y="293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5" name="Line 7">
              <a:extLst>
                <a:ext uri="{FF2B5EF4-FFF2-40B4-BE49-F238E27FC236}">
                  <a16:creationId xmlns:a16="http://schemas.microsoft.com/office/drawing/2014/main" id="{7142D434-79DD-8040-A7D8-F8348EDD9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0" y="2390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6" name="Line 8">
              <a:extLst>
                <a:ext uri="{FF2B5EF4-FFF2-40B4-BE49-F238E27FC236}">
                  <a16:creationId xmlns:a16="http://schemas.microsoft.com/office/drawing/2014/main" id="{3B163E7E-F3FE-104A-986C-D45BEA7169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0" y="282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7" name="Line 9">
              <a:extLst>
                <a:ext uri="{FF2B5EF4-FFF2-40B4-BE49-F238E27FC236}">
                  <a16:creationId xmlns:a16="http://schemas.microsoft.com/office/drawing/2014/main" id="{89D2D123-4D43-7B48-99E9-22AC3146F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4" y="325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8" name="Line 10">
              <a:extLst>
                <a:ext uri="{FF2B5EF4-FFF2-40B4-BE49-F238E27FC236}">
                  <a16:creationId xmlns:a16="http://schemas.microsoft.com/office/drawing/2014/main" id="{1F300B3D-6444-254C-9D13-143844957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6" y="245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9" name="Line 11">
              <a:extLst>
                <a:ext uri="{FF2B5EF4-FFF2-40B4-BE49-F238E27FC236}">
                  <a16:creationId xmlns:a16="http://schemas.microsoft.com/office/drawing/2014/main" id="{345003AA-8B7F-2442-9600-CFCFA5668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2" y="197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0" name="Line 12">
              <a:extLst>
                <a:ext uri="{FF2B5EF4-FFF2-40B4-BE49-F238E27FC236}">
                  <a16:creationId xmlns:a16="http://schemas.microsoft.com/office/drawing/2014/main" id="{720AC158-8DD4-4A4E-97CA-0A7B00FF4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6" y="134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1" name="Line 13">
              <a:extLst>
                <a:ext uri="{FF2B5EF4-FFF2-40B4-BE49-F238E27FC236}">
                  <a16:creationId xmlns:a16="http://schemas.microsoft.com/office/drawing/2014/main" id="{6AE306FF-30DE-1C40-973A-E58D934F2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" y="101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2" name="Rectangle 14">
              <a:extLst>
                <a:ext uri="{FF2B5EF4-FFF2-40B4-BE49-F238E27FC236}">
                  <a16:creationId xmlns:a16="http://schemas.microsoft.com/office/drawing/2014/main" id="{DD8B2C61-3002-5F47-A9DB-FB170484C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" y="622"/>
              <a:ext cx="828" cy="468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943" name="Rectangle 15">
              <a:extLst>
                <a:ext uri="{FF2B5EF4-FFF2-40B4-BE49-F238E27FC236}">
                  <a16:creationId xmlns:a16="http://schemas.microsoft.com/office/drawing/2014/main" id="{A5B1AC36-0698-134F-9A5D-DA463ACAD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" y="910"/>
              <a:ext cx="1090" cy="550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944" name="Rectangle 16">
              <a:extLst>
                <a:ext uri="{FF2B5EF4-FFF2-40B4-BE49-F238E27FC236}">
                  <a16:creationId xmlns:a16="http://schemas.microsoft.com/office/drawing/2014/main" id="{EC972588-B8D7-9D4A-B55C-7CB1B5E0D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1567"/>
              <a:ext cx="828" cy="468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945" name="Rectangle 17">
              <a:extLst>
                <a:ext uri="{FF2B5EF4-FFF2-40B4-BE49-F238E27FC236}">
                  <a16:creationId xmlns:a16="http://schemas.microsoft.com/office/drawing/2014/main" id="{BF6A24AE-C526-4B40-BB59-A15A4FA0D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0" y="2043"/>
              <a:ext cx="828" cy="468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946" name="Rectangle 18">
              <a:extLst>
                <a:ext uri="{FF2B5EF4-FFF2-40B4-BE49-F238E27FC236}">
                  <a16:creationId xmlns:a16="http://schemas.microsoft.com/office/drawing/2014/main" id="{B08DF04F-006D-FB4B-A159-810E7E857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" y="2505"/>
              <a:ext cx="831" cy="469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947" name="Rectangle 19">
              <a:extLst>
                <a:ext uri="{FF2B5EF4-FFF2-40B4-BE49-F238E27FC236}">
                  <a16:creationId xmlns:a16="http://schemas.microsoft.com/office/drawing/2014/main" id="{E578A2A8-70CB-2644-8158-47AFDD5E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0" y="2734"/>
              <a:ext cx="972" cy="608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948" name="Rectangle 20">
              <a:extLst>
                <a:ext uri="{FF2B5EF4-FFF2-40B4-BE49-F238E27FC236}">
                  <a16:creationId xmlns:a16="http://schemas.microsoft.com/office/drawing/2014/main" id="{8FCC1C1E-0611-A445-8851-2972D122F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625"/>
              <a:ext cx="83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Давление</a:t>
              </a:r>
              <a:br>
                <a:rPr lang="ru-RU" altLang="en-US" sz="1400">
                  <a:latin typeface="Arial" panose="020B0604020202020204" pitchFamily="34" charset="0"/>
                </a:rPr>
              </a:br>
              <a:r>
                <a:rPr lang="ru-RU" altLang="en-US" sz="1400">
                  <a:latin typeface="Arial" panose="020B0604020202020204" pitchFamily="34" charset="0"/>
                </a:rPr>
                <a:t>на высшее</a:t>
              </a:r>
              <a:br>
                <a:rPr lang="ru-RU" altLang="en-US" sz="1400">
                  <a:latin typeface="Arial" panose="020B0604020202020204" pitchFamily="34" charset="0"/>
                </a:rPr>
              </a:br>
              <a:r>
                <a:rPr lang="ru-RU" altLang="en-US" sz="1400">
                  <a:latin typeface="Arial" panose="020B0604020202020204" pitchFamily="34" charset="0"/>
                </a:rPr>
                <a:t>руководство</a:t>
              </a:r>
            </a:p>
          </p:txBody>
        </p:sp>
        <p:sp>
          <p:nvSpPr>
            <p:cNvPr id="124949" name="Rectangle 21">
              <a:extLst>
                <a:ext uri="{FF2B5EF4-FFF2-40B4-BE49-F238E27FC236}">
                  <a16:creationId xmlns:a16="http://schemas.microsoft.com/office/drawing/2014/main" id="{D73D9AF1-7494-4343-BEFB-6FAA0BF10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925"/>
              <a:ext cx="1067" cy="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Посредничество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на высшем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уровне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руководства</a:t>
              </a:r>
            </a:p>
          </p:txBody>
        </p:sp>
        <p:sp>
          <p:nvSpPr>
            <p:cNvPr id="124950" name="Rectangle 22">
              <a:extLst>
                <a:ext uri="{FF2B5EF4-FFF2-40B4-BE49-F238E27FC236}">
                  <a16:creationId xmlns:a16="http://schemas.microsoft.com/office/drawing/2014/main" id="{6B94D55D-E48B-DC4F-B17E-75691D2C7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" y="1585"/>
              <a:ext cx="832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Диагностика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проблемной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области</a:t>
              </a:r>
            </a:p>
          </p:txBody>
        </p:sp>
        <p:sp>
          <p:nvSpPr>
            <p:cNvPr id="124951" name="Rectangle 23">
              <a:extLst>
                <a:ext uri="{FF2B5EF4-FFF2-40B4-BE49-F238E27FC236}">
                  <a16:creationId xmlns:a16="http://schemas.microsoft.com/office/drawing/2014/main" id="{57202B72-4357-1D46-80EE-A37F7B251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2065"/>
              <a:ext cx="835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Нахождение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нового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решения</a:t>
              </a:r>
            </a:p>
          </p:txBody>
        </p:sp>
        <p:sp>
          <p:nvSpPr>
            <p:cNvPr id="124952" name="Rectangle 24">
              <a:extLst>
                <a:ext uri="{FF2B5EF4-FFF2-40B4-BE49-F238E27FC236}">
                  <a16:creationId xmlns:a16="http://schemas.microsoft.com/office/drawing/2014/main" id="{AD70ADCC-3F5C-934B-9C25-7D5553D56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2526"/>
              <a:ext cx="874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Эксперимент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с новым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решением</a:t>
              </a:r>
            </a:p>
          </p:txBody>
        </p:sp>
        <p:sp>
          <p:nvSpPr>
            <p:cNvPr id="124953" name="Rectangle 25">
              <a:extLst>
                <a:ext uri="{FF2B5EF4-FFF2-40B4-BE49-F238E27FC236}">
                  <a16:creationId xmlns:a16="http://schemas.microsoft.com/office/drawing/2014/main" id="{889A5AD9-6567-3A4B-824D-573F856B7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2738"/>
              <a:ext cx="1024" cy="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Подкрепление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на основе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положительных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результатов</a:t>
              </a:r>
            </a:p>
          </p:txBody>
        </p:sp>
        <p:sp>
          <p:nvSpPr>
            <p:cNvPr id="124954" name="Rectangle 26">
              <a:extLst>
                <a:ext uri="{FF2B5EF4-FFF2-40B4-BE49-F238E27FC236}">
                  <a16:creationId xmlns:a16="http://schemas.microsoft.com/office/drawing/2014/main" id="{D3F64E44-B44E-094A-8AAB-D13C047EE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" y="1256"/>
              <a:ext cx="846" cy="3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0" hangingPunct="0"/>
              <a:r>
                <a:rPr lang="ru-RU" altLang="en-US" sz="1400">
                  <a:latin typeface="Arial" panose="020B0604020202020204" pitchFamily="34" charset="0"/>
                </a:rPr>
                <a:t>Побуждение</a:t>
              </a:r>
            </a:p>
            <a:p>
              <a:pPr algn="ctr" eaLnBrk="0" hangingPunct="0"/>
              <a:r>
                <a:rPr lang="ru-RU" altLang="en-US" sz="1400">
                  <a:latin typeface="Arial" panose="020B0604020202020204" pitchFamily="34" charset="0"/>
                </a:rPr>
                <a:t>к действию</a:t>
              </a:r>
            </a:p>
          </p:txBody>
        </p:sp>
        <p:sp>
          <p:nvSpPr>
            <p:cNvPr id="124955" name="Rectangle 27">
              <a:extLst>
                <a:ext uri="{FF2B5EF4-FFF2-40B4-BE49-F238E27FC236}">
                  <a16:creationId xmlns:a16="http://schemas.microsoft.com/office/drawing/2014/main" id="{96125AA8-76FF-A545-B4C2-9979B6CFF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" y="1602"/>
              <a:ext cx="1094" cy="4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Переориентация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на внутренние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проблемы</a:t>
              </a:r>
            </a:p>
          </p:txBody>
        </p:sp>
        <p:sp>
          <p:nvSpPr>
            <p:cNvPr id="124956" name="Rectangle 28">
              <a:extLst>
                <a:ext uri="{FF2B5EF4-FFF2-40B4-BE49-F238E27FC236}">
                  <a16:creationId xmlns:a16="http://schemas.microsoft.com/office/drawing/2014/main" id="{A9E2BDE3-46B7-1C4F-943B-9BD6D680C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2178"/>
              <a:ext cx="772" cy="48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Осознание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конкретной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проблемы</a:t>
              </a:r>
            </a:p>
          </p:txBody>
        </p:sp>
        <p:sp>
          <p:nvSpPr>
            <p:cNvPr id="124957" name="Rectangle 29">
              <a:extLst>
                <a:ext uri="{FF2B5EF4-FFF2-40B4-BE49-F238E27FC236}">
                  <a16:creationId xmlns:a16="http://schemas.microsoft.com/office/drawing/2014/main" id="{8FC84171-E700-EB44-8B5A-2CF20A12B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" y="2658"/>
              <a:ext cx="1025" cy="48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Обязательство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по выполнению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нового курса</a:t>
              </a:r>
            </a:p>
          </p:txBody>
        </p:sp>
        <p:sp>
          <p:nvSpPr>
            <p:cNvPr id="124958" name="Rectangle 30">
              <a:extLst>
                <a:ext uri="{FF2B5EF4-FFF2-40B4-BE49-F238E27FC236}">
                  <a16:creationId xmlns:a16="http://schemas.microsoft.com/office/drawing/2014/main" id="{B1ECCD48-3AA5-0E40-869F-2A8C91E56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" y="3138"/>
              <a:ext cx="834" cy="3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Выявление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результатов</a:t>
              </a:r>
            </a:p>
          </p:txBody>
        </p:sp>
        <p:sp>
          <p:nvSpPr>
            <p:cNvPr id="124959" name="Rectangle 31">
              <a:extLst>
                <a:ext uri="{FF2B5EF4-FFF2-40B4-BE49-F238E27FC236}">
                  <a16:creationId xmlns:a16="http://schemas.microsoft.com/office/drawing/2014/main" id="{77078927-E517-8E49-8D92-1F2DBF2E7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" y="3475"/>
              <a:ext cx="1070" cy="3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Принятие новых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ru-RU" altLang="en-US" sz="1400">
                  <a:latin typeface="Arial" panose="020B0604020202020204" pitchFamily="34" charset="0"/>
                </a:rPr>
                <a:t>методов</a:t>
              </a:r>
            </a:p>
          </p:txBody>
        </p:sp>
        <p:sp>
          <p:nvSpPr>
            <p:cNvPr id="124960" name="Line 32">
              <a:extLst>
                <a:ext uri="{FF2B5EF4-FFF2-40B4-BE49-F238E27FC236}">
                  <a16:creationId xmlns:a16="http://schemas.microsoft.com/office/drawing/2014/main" id="{78F9BC73-8862-7B44-863D-35D54E497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133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61" name="Rectangle 33">
              <a:extLst>
                <a:ext uri="{FF2B5EF4-FFF2-40B4-BE49-F238E27FC236}">
                  <a16:creationId xmlns:a16="http://schemas.microsoft.com/office/drawing/2014/main" id="{8E3AE962-3834-B54E-A57D-1561B3D05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436"/>
              <a:ext cx="550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400" i="1">
                  <a:latin typeface="Arial" panose="020B0604020202020204" pitchFamily="34" charset="0"/>
                </a:rPr>
                <a:t>Этап 1</a:t>
              </a:r>
            </a:p>
          </p:txBody>
        </p:sp>
        <p:sp>
          <p:nvSpPr>
            <p:cNvPr id="124962" name="Rectangle 34">
              <a:extLst>
                <a:ext uri="{FF2B5EF4-FFF2-40B4-BE49-F238E27FC236}">
                  <a16:creationId xmlns:a16="http://schemas.microsoft.com/office/drawing/2014/main" id="{A4E85044-B46F-8A4B-A624-378A675C3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726"/>
              <a:ext cx="550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400" i="1">
                  <a:latin typeface="Arial" panose="020B0604020202020204" pitchFamily="34" charset="0"/>
                </a:rPr>
                <a:t>Этап 2</a:t>
              </a:r>
            </a:p>
          </p:txBody>
        </p:sp>
        <p:sp>
          <p:nvSpPr>
            <p:cNvPr id="124963" name="Rectangle 35">
              <a:extLst>
                <a:ext uri="{FF2B5EF4-FFF2-40B4-BE49-F238E27FC236}">
                  <a16:creationId xmlns:a16="http://schemas.microsoft.com/office/drawing/2014/main" id="{874FD1FA-BD49-1B4C-B408-5663A42B3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1396"/>
              <a:ext cx="549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400" i="1">
                  <a:latin typeface="Arial" panose="020B0604020202020204" pitchFamily="34" charset="0"/>
                </a:rPr>
                <a:t>Этап 3</a:t>
              </a:r>
            </a:p>
          </p:txBody>
        </p:sp>
        <p:sp>
          <p:nvSpPr>
            <p:cNvPr id="124964" name="Rectangle 36">
              <a:extLst>
                <a:ext uri="{FF2B5EF4-FFF2-40B4-BE49-F238E27FC236}">
                  <a16:creationId xmlns:a16="http://schemas.microsoft.com/office/drawing/2014/main" id="{165988C5-6354-C74E-A080-557EFAFF0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1829"/>
              <a:ext cx="550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400" i="1">
                  <a:latin typeface="Arial" panose="020B0604020202020204" pitchFamily="34" charset="0"/>
                </a:rPr>
                <a:t>Этап 4</a:t>
              </a:r>
            </a:p>
          </p:txBody>
        </p:sp>
        <p:sp>
          <p:nvSpPr>
            <p:cNvPr id="124965" name="Rectangle 37">
              <a:extLst>
                <a:ext uri="{FF2B5EF4-FFF2-40B4-BE49-F238E27FC236}">
                  <a16:creationId xmlns:a16="http://schemas.microsoft.com/office/drawing/2014/main" id="{62D118C4-D858-7A40-92FE-C9D03E250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2308"/>
              <a:ext cx="550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400" i="1">
                  <a:latin typeface="Arial" panose="020B0604020202020204" pitchFamily="34" charset="0"/>
                </a:rPr>
                <a:t>Этап 5</a:t>
              </a:r>
            </a:p>
          </p:txBody>
        </p:sp>
        <p:sp>
          <p:nvSpPr>
            <p:cNvPr id="124966" name="Rectangle 38">
              <a:extLst>
                <a:ext uri="{FF2B5EF4-FFF2-40B4-BE49-F238E27FC236}">
                  <a16:creationId xmlns:a16="http://schemas.microsoft.com/office/drawing/2014/main" id="{365682AF-183D-9345-B82D-DE075992F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6" y="2548"/>
              <a:ext cx="550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400" i="1">
                  <a:latin typeface="Arial" panose="020B0604020202020204" pitchFamily="34" charset="0"/>
                </a:rPr>
                <a:t>Этап 6</a:t>
              </a:r>
            </a:p>
          </p:txBody>
        </p:sp>
        <p:sp>
          <p:nvSpPr>
            <p:cNvPr id="124967" name="Rectangle 39">
              <a:extLst>
                <a:ext uri="{FF2B5EF4-FFF2-40B4-BE49-F238E27FC236}">
                  <a16:creationId xmlns:a16="http://schemas.microsoft.com/office/drawing/2014/main" id="{34A87442-7588-BB4F-82E6-6B065639D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" y="3036"/>
              <a:ext cx="608" cy="272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968" name="Rectangle 40">
              <a:extLst>
                <a:ext uri="{FF2B5EF4-FFF2-40B4-BE49-F238E27FC236}">
                  <a16:creationId xmlns:a16="http://schemas.microsoft.com/office/drawing/2014/main" id="{C42CFB8C-E105-DC4B-98F9-21F9DF1B7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3402"/>
              <a:ext cx="616" cy="2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969" name="Rectangle 41">
              <a:extLst>
                <a:ext uri="{FF2B5EF4-FFF2-40B4-BE49-F238E27FC236}">
                  <a16:creationId xmlns:a16="http://schemas.microsoft.com/office/drawing/2014/main" id="{B7770828-BFE8-F348-B037-0CA62765E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076"/>
              <a:ext cx="2027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400">
                  <a:latin typeface="Arial" panose="020B0604020202020204" pitchFamily="34" charset="0"/>
                </a:rPr>
                <a:t>Воздействие на структуру власти</a:t>
              </a:r>
            </a:p>
          </p:txBody>
        </p:sp>
        <p:sp>
          <p:nvSpPr>
            <p:cNvPr id="124970" name="Rectangle 42">
              <a:extLst>
                <a:ext uri="{FF2B5EF4-FFF2-40B4-BE49-F238E27FC236}">
                  <a16:creationId xmlns:a16="http://schemas.microsoft.com/office/drawing/2014/main" id="{CA473E33-DACF-7D47-A7F3-D748158C1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446"/>
              <a:ext cx="1630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/>
              <a:r>
                <a:rPr lang="ru-RU" altLang="en-US" sz="1400">
                  <a:latin typeface="Arial" panose="020B0604020202020204" pitchFamily="34" charset="0"/>
                </a:rPr>
                <a:t>Реакция структуры власти</a:t>
              </a:r>
            </a:p>
          </p:txBody>
        </p:sp>
      </p:grpSp>
      <p:pic>
        <p:nvPicPr>
          <p:cNvPr id="124973" name="Picture 45" descr="Larry_Greiner_1">
            <a:extLst>
              <a:ext uri="{FF2B5EF4-FFF2-40B4-BE49-F238E27FC236}">
                <a16:creationId xmlns:a16="http://schemas.microsoft.com/office/drawing/2014/main" id="{0EED3F6D-1E1C-A040-9920-A8C50533D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1773238"/>
            <a:ext cx="1768475" cy="22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275332"/>
      </p:ext>
    </p:extLst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1">
            <a:extLst>
              <a:ext uri="{FF2B5EF4-FFF2-40B4-BE49-F238E27FC236}">
                <a16:creationId xmlns:a16="http://schemas.microsoft.com/office/drawing/2014/main" id="{9F341499-98EC-D942-A7C8-21DFC6420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8004175" cy="4572000"/>
          </a:xfrm>
        </p:spPr>
        <p:txBody>
          <a:bodyPr/>
          <a:lstStyle/>
          <a:p>
            <a:r>
              <a:rPr lang="ru-RU" altLang="en-US"/>
              <a:t>1. Понятие и сущность организационных изменений.</a:t>
            </a:r>
          </a:p>
          <a:p>
            <a:r>
              <a:rPr lang="ru-RU" altLang="en-US"/>
              <a:t>2. Эволюция теории организационных изменений.</a:t>
            </a:r>
          </a:p>
          <a:p>
            <a:r>
              <a:rPr lang="ru-RU" altLang="en-US"/>
              <a:t>3. Классификация организационных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1631967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>
            <a:extLst>
              <a:ext uri="{FF2B5EF4-FFF2-40B4-BE49-F238E27FC236}">
                <a16:creationId xmlns:a16="http://schemas.microsoft.com/office/drawing/2014/main" id="{E257183A-A389-D744-B782-51126434A5EB}"/>
              </a:ext>
            </a:extLst>
          </p:cNvPr>
          <p:cNvSpPr>
            <a:spLocks noChangeArrowheads="1"/>
          </p:cNvSpPr>
          <p:nvPr/>
        </p:nvSpPr>
        <p:spPr bwMode="auto">
          <a:xfrm rot="1967218">
            <a:off x="7364413" y="1989138"/>
            <a:ext cx="731837" cy="1655762"/>
          </a:xfrm>
          <a:prstGeom prst="ellipse">
            <a:avLst/>
          </a:prstGeom>
          <a:solidFill>
            <a:srgbClr val="EAEAEA"/>
          </a:solidFill>
          <a:ln w="19050" cap="rnd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883" name="Oval 3">
            <a:extLst>
              <a:ext uri="{FF2B5EF4-FFF2-40B4-BE49-F238E27FC236}">
                <a16:creationId xmlns:a16="http://schemas.microsoft.com/office/drawing/2014/main" id="{E60BFCED-D395-AD41-8E35-91D1EC1711B7}"/>
              </a:ext>
            </a:extLst>
          </p:cNvPr>
          <p:cNvSpPr>
            <a:spLocks noChangeArrowheads="1"/>
          </p:cNvSpPr>
          <p:nvPr/>
        </p:nvSpPr>
        <p:spPr bwMode="auto">
          <a:xfrm rot="1967218">
            <a:off x="3973513" y="2636838"/>
            <a:ext cx="731837" cy="1655762"/>
          </a:xfrm>
          <a:prstGeom prst="ellipse">
            <a:avLst/>
          </a:prstGeom>
          <a:solidFill>
            <a:srgbClr val="EAEAEA"/>
          </a:solidFill>
          <a:ln w="19050" cap="rnd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DA8E4AEB-0353-6C4D-9A2F-5131793EB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88913"/>
            <a:ext cx="702945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«КРИВАЯ ПЕРЕМЕН» Д.ДАК</a:t>
            </a:r>
          </a:p>
        </p:txBody>
      </p:sp>
      <p:sp>
        <p:nvSpPr>
          <p:cNvPr id="122885" name="Line 5">
            <a:extLst>
              <a:ext uri="{FF2B5EF4-FFF2-40B4-BE49-F238E27FC236}">
                <a16:creationId xmlns:a16="http://schemas.microsoft.com/office/drawing/2014/main" id="{747377D2-22B2-E940-8278-34E8AB2402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725" y="1628775"/>
            <a:ext cx="19050" cy="420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Line 6">
            <a:extLst>
              <a:ext uri="{FF2B5EF4-FFF2-40B4-BE49-F238E27FC236}">
                <a16:creationId xmlns:a16="http://schemas.microsoft.com/office/drawing/2014/main" id="{0129C280-8524-2A45-8CC8-DCC030FBBF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7725" y="5791200"/>
            <a:ext cx="7596188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Rectangle 7">
            <a:extLst>
              <a:ext uri="{FF2B5EF4-FFF2-40B4-BE49-F238E27FC236}">
                <a16:creationId xmlns:a16="http://schemas.microsoft.com/office/drawing/2014/main" id="{229B539E-D9C1-404E-8DD4-444BCE75F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188" y="5808663"/>
            <a:ext cx="831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>
            <a:lvl1pPr defTabSz="739775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39775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739775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739775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739775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/>
            <a:r>
              <a:rPr lang="ru-RU" altLang="en-US" b="1" i="1">
                <a:latin typeface="Arial" panose="020B0604020202020204" pitchFamily="34" charset="0"/>
              </a:rPr>
              <a:t>Время</a:t>
            </a:r>
            <a:endParaRPr lang="ru-RU" altLang="en-US" i="1">
              <a:latin typeface="Times New Roman" panose="02020603050405020304" pitchFamily="18" charset="0"/>
            </a:endParaRPr>
          </a:p>
        </p:txBody>
      </p:sp>
      <p:sp>
        <p:nvSpPr>
          <p:cNvPr id="122888" name="Text Box 8">
            <a:extLst>
              <a:ext uri="{FF2B5EF4-FFF2-40B4-BE49-F238E27FC236}">
                <a16:creationId xmlns:a16="http://schemas.microsoft.com/office/drawing/2014/main" id="{3CB6EE44-DD91-8045-88B3-4501AF44F8A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428749" y="3511550"/>
            <a:ext cx="39608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ru-RU" altLang="en-US" b="1" i="1">
                <a:latin typeface="Arial" panose="020B0604020202020204" pitchFamily="34" charset="0"/>
              </a:rPr>
              <a:t>Моральный дух и уверенность</a:t>
            </a:r>
          </a:p>
        </p:txBody>
      </p:sp>
      <p:sp>
        <p:nvSpPr>
          <p:cNvPr id="122889" name="Line 9">
            <a:extLst>
              <a:ext uri="{FF2B5EF4-FFF2-40B4-BE49-F238E27FC236}">
                <a16:creationId xmlns:a16="http://schemas.microsoft.com/office/drawing/2014/main" id="{62439900-29A8-8C4B-A22B-56D95FA7F0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7725" y="4364038"/>
            <a:ext cx="1395413" cy="144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0" name="Line 10">
            <a:extLst>
              <a:ext uri="{FF2B5EF4-FFF2-40B4-BE49-F238E27FC236}">
                <a16:creationId xmlns:a16="http://schemas.microsoft.com/office/drawing/2014/main" id="{54EE6DFF-8EF1-BC48-8220-74A4217F06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3138" y="4076700"/>
            <a:ext cx="733425" cy="28733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1" name="Line 11">
            <a:extLst>
              <a:ext uri="{FF2B5EF4-FFF2-40B4-BE49-F238E27FC236}">
                <a16:creationId xmlns:a16="http://schemas.microsoft.com/office/drawing/2014/main" id="{C63D17DF-22F3-BF49-AD42-2148AD94E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6563" y="4076700"/>
            <a:ext cx="465137" cy="1444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2" name="Line 12">
            <a:extLst>
              <a:ext uri="{FF2B5EF4-FFF2-40B4-BE49-F238E27FC236}">
                <a16:creationId xmlns:a16="http://schemas.microsoft.com/office/drawing/2014/main" id="{F6D1CC12-53D8-6A49-81CC-14FEE1D0A1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1700" y="3716338"/>
            <a:ext cx="333375" cy="5048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3" name="Line 13">
            <a:extLst>
              <a:ext uri="{FF2B5EF4-FFF2-40B4-BE49-F238E27FC236}">
                <a16:creationId xmlns:a16="http://schemas.microsoft.com/office/drawing/2014/main" id="{A5E4692E-9E14-FE4E-8052-9E1F8A304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975" y="3284538"/>
            <a:ext cx="200025" cy="730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4" name="Line 14">
            <a:extLst>
              <a:ext uri="{FF2B5EF4-FFF2-40B4-BE49-F238E27FC236}">
                <a16:creationId xmlns:a16="http://schemas.microsoft.com/office/drawing/2014/main" id="{7E5CBECA-6C05-2747-BF9D-85947A7E40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708275"/>
            <a:ext cx="265113" cy="6492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5" name="Line 15">
            <a:extLst>
              <a:ext uri="{FF2B5EF4-FFF2-40B4-BE49-F238E27FC236}">
                <a16:creationId xmlns:a16="http://schemas.microsoft.com/office/drawing/2014/main" id="{043D4357-AECF-884E-9778-E1C961109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7113" y="2708275"/>
            <a:ext cx="1530350" cy="10810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6" name="Line 16">
            <a:extLst>
              <a:ext uri="{FF2B5EF4-FFF2-40B4-BE49-F238E27FC236}">
                <a16:creationId xmlns:a16="http://schemas.microsoft.com/office/drawing/2014/main" id="{DC492E04-8D14-4A46-A9E2-5CF29040D6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7463" y="3500438"/>
            <a:ext cx="996950" cy="2889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7" name="Text Box 17">
            <a:extLst>
              <a:ext uri="{FF2B5EF4-FFF2-40B4-BE49-F238E27FC236}">
                <a16:creationId xmlns:a16="http://schemas.microsoft.com/office/drawing/2014/main" id="{C42E0DC5-0758-E444-B72B-DDF639A33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4508500"/>
            <a:ext cx="998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ru-RU" altLang="en-US" sz="1400" b="1">
                <a:latin typeface="Arial" panose="020B0604020202020204" pitchFamily="34" charset="0"/>
              </a:rPr>
              <a:t>ЗАСТОЙ</a:t>
            </a:r>
          </a:p>
        </p:txBody>
      </p:sp>
      <p:sp>
        <p:nvSpPr>
          <p:cNvPr id="122898" name="Text Box 18">
            <a:extLst>
              <a:ext uri="{FF2B5EF4-FFF2-40B4-BE49-F238E27FC236}">
                <a16:creationId xmlns:a16="http://schemas.microsoft.com/office/drawing/2014/main" id="{EE4E62A6-BB61-F64E-8BBD-CD76C0FB1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4508500"/>
            <a:ext cx="1597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ru-RU" altLang="en-US" sz="1400" b="1">
                <a:latin typeface="Arial" panose="020B0604020202020204" pitchFamily="34" charset="0"/>
              </a:rPr>
              <a:t>ПОДГОТОВКА</a:t>
            </a:r>
          </a:p>
        </p:txBody>
      </p:sp>
      <p:sp>
        <p:nvSpPr>
          <p:cNvPr id="122899" name="Text Box 19">
            <a:extLst>
              <a:ext uri="{FF2B5EF4-FFF2-40B4-BE49-F238E27FC236}">
                <a16:creationId xmlns:a16="http://schemas.microsoft.com/office/drawing/2014/main" id="{A0211ADC-65E7-FD4B-AA94-228BBFBDF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4508500"/>
            <a:ext cx="1662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ru-RU" altLang="en-US" sz="1600" b="1">
                <a:latin typeface="Arial" panose="020B0604020202020204" pitchFamily="34" charset="0"/>
              </a:rPr>
              <a:t>РЕАЛИЗАЦИЯ</a:t>
            </a:r>
          </a:p>
        </p:txBody>
      </p:sp>
      <p:sp>
        <p:nvSpPr>
          <p:cNvPr id="122900" name="Text Box 20">
            <a:extLst>
              <a:ext uri="{FF2B5EF4-FFF2-40B4-BE49-F238E27FC236}">
                <a16:creationId xmlns:a16="http://schemas.microsoft.com/office/drawing/2014/main" id="{3E9B6A0B-D9F8-DD44-AF28-E2C679F3B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4437063"/>
            <a:ext cx="1595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ru-RU" altLang="en-US" sz="1400" b="1">
                <a:latin typeface="Arial" panose="020B0604020202020204" pitchFamily="34" charset="0"/>
              </a:rPr>
              <a:t>ПРОВЕРКА НА ПРОЧНОСТЬ</a:t>
            </a:r>
          </a:p>
        </p:txBody>
      </p:sp>
      <p:sp>
        <p:nvSpPr>
          <p:cNvPr id="122901" name="Text Box 21">
            <a:extLst>
              <a:ext uri="{FF2B5EF4-FFF2-40B4-BE49-F238E27FC236}">
                <a16:creationId xmlns:a16="http://schemas.microsoft.com/office/drawing/2014/main" id="{DC18DFB3-EBEC-A248-A737-5C1D018E8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575" y="4437063"/>
            <a:ext cx="1597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ru-RU" altLang="en-US" sz="1400" b="1">
                <a:latin typeface="Arial" panose="020B0604020202020204" pitchFamily="34" charset="0"/>
              </a:rPr>
              <a:t>ДОСТИЖЕНИЕ ЦЕЛИ</a:t>
            </a:r>
          </a:p>
        </p:txBody>
      </p:sp>
      <p:sp>
        <p:nvSpPr>
          <p:cNvPr id="122902" name="Line 22">
            <a:extLst>
              <a:ext uri="{FF2B5EF4-FFF2-40B4-BE49-F238E27FC236}">
                <a16:creationId xmlns:a16="http://schemas.microsoft.com/office/drawing/2014/main" id="{6D04225F-00B0-6041-AD11-BC4985139A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4413" y="1916113"/>
            <a:ext cx="865187" cy="15843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3" name="AutoShape 23">
            <a:extLst>
              <a:ext uri="{FF2B5EF4-FFF2-40B4-BE49-F238E27FC236}">
                <a16:creationId xmlns:a16="http://schemas.microsoft.com/office/drawing/2014/main" id="{D87C6C9B-66FD-1143-887D-BE4C8E66E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852738"/>
            <a:ext cx="1712913" cy="935037"/>
          </a:xfrm>
          <a:prstGeom prst="wedgeRectCallout">
            <a:avLst>
              <a:gd name="adj1" fmla="val 27014"/>
              <a:gd name="adj2" fmla="val 112310"/>
            </a:avLst>
          </a:prstGeom>
          <a:solidFill>
            <a:srgbClr val="EAEAEA"/>
          </a:solidFill>
          <a:ln w="1905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1400">
                <a:latin typeface="Arial" panose="020B0604020202020204" pitchFamily="34" charset="0"/>
              </a:rPr>
              <a:t>Принятие решения о начале преобразований</a:t>
            </a:r>
          </a:p>
        </p:txBody>
      </p:sp>
      <p:sp>
        <p:nvSpPr>
          <p:cNvPr id="122904" name="Text Box 24">
            <a:extLst>
              <a:ext uri="{FF2B5EF4-FFF2-40B4-BE49-F238E27FC236}">
                <a16:creationId xmlns:a16="http://schemas.microsoft.com/office/drawing/2014/main" id="{32724562-7CE4-C24F-A78D-968C0B199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5084763"/>
            <a:ext cx="1262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ru-RU" altLang="en-US" sz="1000">
                <a:latin typeface="Arial" panose="020B0604020202020204" pitchFamily="34" charset="0"/>
              </a:rPr>
              <a:t>Организация подавлена или чрезмерно активна</a:t>
            </a:r>
          </a:p>
        </p:txBody>
      </p:sp>
      <p:sp>
        <p:nvSpPr>
          <p:cNvPr id="122905" name="Text Box 25">
            <a:extLst>
              <a:ext uri="{FF2B5EF4-FFF2-40B4-BE49-F238E27FC236}">
                <a16:creationId xmlns:a16="http://schemas.microsoft.com/office/drawing/2014/main" id="{EB29B11B-56AC-3146-A841-0FC494A0E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8" y="5013325"/>
            <a:ext cx="1463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ru-RU" altLang="en-US" sz="1000">
                <a:latin typeface="Arial" panose="020B0604020202020204" pitchFamily="34" charset="0"/>
              </a:rPr>
              <a:t>Лидеры начинают разрабатывать планы и механизмы обмена информацией</a:t>
            </a:r>
          </a:p>
        </p:txBody>
      </p:sp>
      <p:sp>
        <p:nvSpPr>
          <p:cNvPr id="122906" name="AutoShape 26">
            <a:extLst>
              <a:ext uri="{FF2B5EF4-FFF2-40B4-BE49-F238E27FC236}">
                <a16:creationId xmlns:a16="http://schemas.microsoft.com/office/drawing/2014/main" id="{E7960322-9B62-9546-92FA-275583C89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1989138"/>
            <a:ext cx="1663700" cy="720725"/>
          </a:xfrm>
          <a:prstGeom prst="wedgeRectCallout">
            <a:avLst>
              <a:gd name="adj1" fmla="val 44444"/>
              <a:gd name="adj2" fmla="val 239866"/>
            </a:avLst>
          </a:prstGeom>
          <a:solidFill>
            <a:srgbClr val="EAEAEA"/>
          </a:solidFill>
          <a:ln w="1905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1400">
                <a:latin typeface="Arial" panose="020B0604020202020204" pitchFamily="34" charset="0"/>
              </a:rPr>
              <a:t>Жажда перемен достигает критической массы</a:t>
            </a:r>
          </a:p>
        </p:txBody>
      </p:sp>
      <p:sp>
        <p:nvSpPr>
          <p:cNvPr id="122907" name="Line 27">
            <a:extLst>
              <a:ext uri="{FF2B5EF4-FFF2-40B4-BE49-F238E27FC236}">
                <a16:creationId xmlns:a16="http://schemas.microsoft.com/office/drawing/2014/main" id="{0CEC9274-73EF-8A49-9CEE-4A8F8D6EE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5075" y="3716338"/>
            <a:ext cx="330200" cy="144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8" name="Line 28">
            <a:extLst>
              <a:ext uri="{FF2B5EF4-FFF2-40B4-BE49-F238E27FC236}">
                <a16:creationId xmlns:a16="http://schemas.microsoft.com/office/drawing/2014/main" id="{FDC3DDAE-FFD8-F947-94CD-269F721B88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5275" y="3284538"/>
            <a:ext cx="266700" cy="5762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9" name="AutoShape 29">
            <a:extLst>
              <a:ext uri="{FF2B5EF4-FFF2-40B4-BE49-F238E27FC236}">
                <a16:creationId xmlns:a16="http://schemas.microsoft.com/office/drawing/2014/main" id="{548005FB-7FD7-6343-97AE-16F203C0D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125538"/>
            <a:ext cx="2492375" cy="720725"/>
          </a:xfrm>
          <a:prstGeom prst="wedgeRectCallout">
            <a:avLst>
              <a:gd name="adj1" fmla="val 39491"/>
              <a:gd name="adj2" fmla="val 312995"/>
            </a:avLst>
          </a:prstGeom>
          <a:solidFill>
            <a:srgbClr val="EAEAEA"/>
          </a:solidFill>
          <a:ln w="1905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1400">
                <a:latin typeface="Arial" panose="020B0604020202020204" pitchFamily="34" charset="0"/>
              </a:rPr>
              <a:t>Видение перспектив, стратегия и план находят понимание в коллективе</a:t>
            </a:r>
          </a:p>
        </p:txBody>
      </p:sp>
      <p:sp>
        <p:nvSpPr>
          <p:cNvPr id="122910" name="Text Box 30">
            <a:extLst>
              <a:ext uri="{FF2B5EF4-FFF2-40B4-BE49-F238E27FC236}">
                <a16:creationId xmlns:a16="http://schemas.microsoft.com/office/drawing/2014/main" id="{90D1EBE2-EC48-D347-9D19-BAA513E3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981075"/>
            <a:ext cx="1662113" cy="1158875"/>
          </a:xfrm>
          <a:prstGeom prst="rect">
            <a:avLst/>
          </a:prstGeom>
          <a:solidFill>
            <a:srgbClr val="EAEAEA"/>
          </a:solidFill>
          <a:ln w="3175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ru-RU" altLang="en-US" sz="1400">
                <a:latin typeface="Arial" panose="020B0604020202020204" pitchFamily="34" charset="0"/>
              </a:rPr>
              <a:t>К инициативе подключается все больше людей на разных уровнях</a:t>
            </a:r>
          </a:p>
        </p:txBody>
      </p:sp>
      <p:sp>
        <p:nvSpPr>
          <p:cNvPr id="122911" name="Line 31">
            <a:extLst>
              <a:ext uri="{FF2B5EF4-FFF2-40B4-BE49-F238E27FC236}">
                <a16:creationId xmlns:a16="http://schemas.microsoft.com/office/drawing/2014/main" id="{F0D66DB7-FD93-4C45-A335-9B0C1CB802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71975" y="2060575"/>
            <a:ext cx="66675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12" name="Group 32">
            <a:extLst>
              <a:ext uri="{FF2B5EF4-FFF2-40B4-BE49-F238E27FC236}">
                <a16:creationId xmlns:a16="http://schemas.microsoft.com/office/drawing/2014/main" id="{6680148E-3675-864F-BA10-A7E15545B7D6}"/>
              </a:ext>
            </a:extLst>
          </p:cNvPr>
          <p:cNvGrpSpPr>
            <a:grpSpLocks/>
          </p:cNvGrpSpPr>
          <p:nvPr/>
        </p:nvGrpSpPr>
        <p:grpSpPr bwMode="auto">
          <a:xfrm>
            <a:off x="5038725" y="2492375"/>
            <a:ext cx="1462088" cy="1008063"/>
            <a:chOff x="4298" y="754"/>
            <a:chExt cx="1044" cy="680"/>
          </a:xfrm>
        </p:grpSpPr>
        <p:sp>
          <p:nvSpPr>
            <p:cNvPr id="122913" name="AutoShape 33">
              <a:extLst>
                <a:ext uri="{FF2B5EF4-FFF2-40B4-BE49-F238E27FC236}">
                  <a16:creationId xmlns:a16="http://schemas.microsoft.com/office/drawing/2014/main" id="{F3FC59C7-E598-E74C-A47B-F5E7B9ADA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" y="754"/>
              <a:ext cx="1044" cy="680"/>
            </a:xfrm>
            <a:prstGeom prst="irregularSeal1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914" name="Text Box 34">
              <a:extLst>
                <a:ext uri="{FF2B5EF4-FFF2-40B4-BE49-F238E27FC236}">
                  <a16:creationId xmlns:a16="http://schemas.microsoft.com/office/drawing/2014/main" id="{904AB0E3-4731-5149-BF7C-4AD9F4CFB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5" y="981"/>
              <a:ext cx="635" cy="18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ru-RU" altLang="en-US" sz="1200">
                  <a:latin typeface="Arial" panose="020B0604020202020204" pitchFamily="34" charset="0"/>
                </a:rPr>
                <a:t>КРИЗИС</a:t>
              </a:r>
            </a:p>
          </p:txBody>
        </p:sp>
      </p:grpSp>
      <p:sp>
        <p:nvSpPr>
          <p:cNvPr id="122915" name="Text Box 35">
            <a:extLst>
              <a:ext uri="{FF2B5EF4-FFF2-40B4-BE49-F238E27FC236}">
                <a16:creationId xmlns:a16="http://schemas.microsoft.com/office/drawing/2014/main" id="{7E3BF2D1-55E3-6E4E-905B-AA910231A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5013325"/>
            <a:ext cx="1662112" cy="552450"/>
          </a:xfrm>
          <a:prstGeom prst="rect">
            <a:avLst/>
          </a:prstGeom>
          <a:solidFill>
            <a:srgbClr val="EAEAEA"/>
          </a:solidFill>
          <a:ln w="3175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ru-RU" altLang="en-US" sz="1000">
                <a:latin typeface="Arial" panose="020B0604020202020204" pitchFamily="34" charset="0"/>
              </a:rPr>
              <a:t>Конфликты, разногласия, промахи и маленькие успехи</a:t>
            </a:r>
          </a:p>
        </p:txBody>
      </p:sp>
      <p:sp>
        <p:nvSpPr>
          <p:cNvPr id="122916" name="Line 36">
            <a:extLst>
              <a:ext uri="{FF2B5EF4-FFF2-40B4-BE49-F238E27FC236}">
                <a16:creationId xmlns:a16="http://schemas.microsoft.com/office/drawing/2014/main" id="{D979AD96-140A-D545-858C-0635381BF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1113" y="4076700"/>
            <a:ext cx="598487" cy="11525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7" name="AutoShape 37">
            <a:extLst>
              <a:ext uri="{FF2B5EF4-FFF2-40B4-BE49-F238E27FC236}">
                <a16:creationId xmlns:a16="http://schemas.microsoft.com/office/drawing/2014/main" id="{8BD23EC7-F867-9A49-8EC0-B044F183B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650" y="1125538"/>
            <a:ext cx="1395413" cy="935037"/>
          </a:xfrm>
          <a:prstGeom prst="wedgeRectCallout">
            <a:avLst>
              <a:gd name="adj1" fmla="val 9347"/>
              <a:gd name="adj2" fmla="val 237778"/>
            </a:avLst>
          </a:prstGeom>
          <a:solidFill>
            <a:srgbClr val="EAEAEA"/>
          </a:solidFill>
          <a:ln w="1905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1400">
                <a:latin typeface="Arial" panose="020B0604020202020204" pitchFamily="34" charset="0"/>
              </a:rPr>
              <a:t>Отказ от продолжения программы перемен</a:t>
            </a:r>
          </a:p>
        </p:txBody>
      </p:sp>
      <p:sp>
        <p:nvSpPr>
          <p:cNvPr id="122918" name="Text Box 38">
            <a:extLst>
              <a:ext uri="{FF2B5EF4-FFF2-40B4-BE49-F238E27FC236}">
                <a16:creationId xmlns:a16="http://schemas.microsoft.com/office/drawing/2014/main" id="{758E86D5-5506-6B4F-B7CF-667A8903F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1196975"/>
            <a:ext cx="1520825" cy="520700"/>
          </a:xfrm>
          <a:prstGeom prst="rect">
            <a:avLst/>
          </a:prstGeom>
          <a:solidFill>
            <a:srgbClr val="EAEAEA"/>
          </a:solidFill>
          <a:ln w="3175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ru-RU" altLang="en-US" sz="1400" b="1">
                <a:latin typeface="Arial" panose="020B0604020202020204" pitchFamily="34" charset="0"/>
              </a:rPr>
              <a:t>ПОЛУЧЕНИЕ РЕЗУЛЬТАТОВ</a:t>
            </a:r>
          </a:p>
        </p:txBody>
      </p:sp>
      <p:sp>
        <p:nvSpPr>
          <p:cNvPr id="122919" name="Line 39">
            <a:extLst>
              <a:ext uri="{FF2B5EF4-FFF2-40B4-BE49-F238E27FC236}">
                <a16:creationId xmlns:a16="http://schemas.microsoft.com/office/drawing/2014/main" id="{A29BF5CC-927B-8F46-97F0-91774F7109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31088" y="1700213"/>
            <a:ext cx="198437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0" name="Line 40">
            <a:extLst>
              <a:ext uri="{FF2B5EF4-FFF2-40B4-BE49-F238E27FC236}">
                <a16:creationId xmlns:a16="http://schemas.microsoft.com/office/drawing/2014/main" id="{ACAB49CD-99CF-2544-92D1-5F99F4804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463" y="3789363"/>
            <a:ext cx="1263650" cy="2873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23" name="Picture 43" descr="12475">
            <a:extLst>
              <a:ext uri="{FF2B5EF4-FFF2-40B4-BE49-F238E27FC236}">
                <a16:creationId xmlns:a16="http://schemas.microsoft.com/office/drawing/2014/main" id="{5A59423D-6DF2-4945-AA69-D8A16D075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4113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05807"/>
      </p:ext>
    </p:extLst>
  </p:cSld>
  <p:clrMapOvr>
    <a:masterClrMapping/>
  </p:clrMapOvr>
  <p:transition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5A1DB903-F2BE-1F47-9CB7-5EB3E83E5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268413"/>
            <a:ext cx="75723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Прямоугольник 1">
            <a:extLst>
              <a:ext uri="{FF2B5EF4-FFF2-40B4-BE49-F238E27FC236}">
                <a16:creationId xmlns:a16="http://schemas.microsoft.com/office/drawing/2014/main" id="{25BA85D9-0785-794D-BBF7-599710F8A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88913"/>
            <a:ext cx="6697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ru-RU" altLang="en-US"/>
              <a:t>Основные ситуации изменения и соответствующие методики их проведения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341859541"/>
      </p:ext>
    </p:extLst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>
            <a:extLst>
              <a:ext uri="{FF2B5EF4-FFF2-40B4-BE49-F238E27FC236}">
                <a16:creationId xmlns:a16="http://schemas.microsoft.com/office/drawing/2014/main" id="{942EBBE3-5CEC-FC45-A96A-0ECA45023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76863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1" name="Picture 5">
            <a:extLst>
              <a:ext uri="{FF2B5EF4-FFF2-40B4-BE49-F238E27FC236}">
                <a16:creationId xmlns:a16="http://schemas.microsoft.com/office/drawing/2014/main" id="{A25A1240-B900-B04D-9928-4B6AB64EF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41713"/>
            <a:ext cx="4643437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3" name="Picture 7" descr="18-3">
            <a:extLst>
              <a:ext uri="{FF2B5EF4-FFF2-40B4-BE49-F238E27FC236}">
                <a16:creationId xmlns:a16="http://schemas.microsoft.com/office/drawing/2014/main" id="{C03B5A1D-2423-AD48-8850-2BA2DB261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4" name="Picture 8" descr="4">
            <a:extLst>
              <a:ext uri="{FF2B5EF4-FFF2-40B4-BE49-F238E27FC236}">
                <a16:creationId xmlns:a16="http://schemas.microsoft.com/office/drawing/2014/main" id="{3D6F863D-5454-B84E-994F-41DA822A9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" b="26837"/>
          <a:stretch>
            <a:fillRect/>
          </a:stretch>
        </p:blipFill>
        <p:spPr bwMode="auto">
          <a:xfrm>
            <a:off x="0" y="4005263"/>
            <a:ext cx="4500563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552601"/>
      </p:ext>
    </p:extLst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BB714A8-3557-1B4F-97DA-0C37B97E91D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139825" y="1600200"/>
            <a:ext cx="8004175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en-US" sz="2400"/>
              <a:t>1) использование новой техники, новых технологических процессов или нового</a:t>
            </a:r>
          </a:p>
          <a:p>
            <a:pPr>
              <a:lnSpc>
                <a:spcPct val="80000"/>
              </a:lnSpc>
            </a:pPr>
            <a:r>
              <a:rPr lang="ru-RU" altLang="en-US" sz="2400"/>
              <a:t>рыночного обеспечения производства (купля-продажа);</a:t>
            </a:r>
          </a:p>
          <a:p>
            <a:pPr>
              <a:lnSpc>
                <a:spcPct val="80000"/>
              </a:lnSpc>
            </a:pPr>
            <a:r>
              <a:rPr lang="ru-RU" altLang="en-US" sz="2400"/>
              <a:t>2) внедрение продукции с новыми свойствами;</a:t>
            </a:r>
          </a:p>
          <a:p>
            <a:pPr>
              <a:lnSpc>
                <a:spcPct val="80000"/>
              </a:lnSpc>
            </a:pPr>
            <a:r>
              <a:rPr lang="ru-RU" altLang="en-US" sz="2400"/>
              <a:t>3) использование нового сырья;</a:t>
            </a:r>
          </a:p>
          <a:p>
            <a:pPr>
              <a:lnSpc>
                <a:spcPct val="80000"/>
              </a:lnSpc>
            </a:pPr>
            <a:r>
              <a:rPr lang="ru-RU" altLang="en-US" sz="2400"/>
              <a:t>4) изменения в организации производства и его материально-технического</a:t>
            </a:r>
          </a:p>
          <a:p>
            <a:pPr>
              <a:lnSpc>
                <a:spcPct val="80000"/>
              </a:lnSpc>
            </a:pPr>
            <a:r>
              <a:rPr lang="ru-RU" altLang="en-US" sz="2400"/>
              <a:t>обеспечения;</a:t>
            </a:r>
          </a:p>
          <a:p>
            <a:pPr>
              <a:lnSpc>
                <a:spcPct val="80000"/>
              </a:lnSpc>
            </a:pPr>
            <a:r>
              <a:rPr lang="ru-RU" altLang="en-US" sz="2400"/>
              <a:t>5) появление новых рынков сбыта.</a:t>
            </a:r>
          </a:p>
        </p:txBody>
      </p:sp>
      <p:sp>
        <p:nvSpPr>
          <p:cNvPr id="96259" name="Заголовок 2">
            <a:extLst>
              <a:ext uri="{FF2B5EF4-FFF2-40B4-BE49-F238E27FC236}">
                <a16:creationId xmlns:a16="http://schemas.microsoft.com/office/drawing/2014/main" id="{FFBDCC52-FB68-B149-BB9D-0E273AD539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altLang="en-US" sz="4000"/>
              <a:t>Классификация Й. Шумпетера</a:t>
            </a:r>
          </a:p>
        </p:txBody>
      </p:sp>
    </p:spTree>
    <p:extLst>
      <p:ext uri="{BB962C8B-B14F-4D97-AF65-F5344CB8AC3E}">
        <p14:creationId xmlns:p14="http://schemas.microsoft.com/office/powerpoint/2010/main" val="2342434506"/>
      </p:ext>
    </p:extLst>
  </p:cSld>
  <p:clrMapOvr>
    <a:masterClrMapping/>
  </p:clrMapOvr>
  <p:transition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A923AC1-7746-FE48-8BE5-E47F719A662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139825" y="1600200"/>
            <a:ext cx="8004175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en-US" sz="2200"/>
              <a:t>По причинам проведения можно выделить </a:t>
            </a:r>
            <a:r>
              <a:rPr lang="ru-RU" alt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экзогенные и эндогенные изменения. </a:t>
            </a:r>
          </a:p>
          <a:p>
            <a:pPr>
              <a:lnSpc>
                <a:spcPct val="80000"/>
              </a:lnSpc>
            </a:pPr>
            <a:r>
              <a:rPr lang="ru-RU" altLang="en-US" sz="2200"/>
              <a:t>В свою очередь, экзогенные преобразования могут быть </a:t>
            </a:r>
            <a:r>
              <a:rPr lang="ru-RU" alt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адаптивными</a:t>
            </a:r>
            <a:r>
              <a:rPr lang="ru-RU" altLang="en-US" sz="2200"/>
              <a:t> (как реакция на произошедшие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en-US" sz="2200"/>
              <a:t>во внешней среде изменения) и </a:t>
            </a:r>
            <a:r>
              <a:rPr lang="ru-RU" alt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опережающими </a:t>
            </a:r>
            <a:r>
              <a:rPr lang="ru-RU" altLang="en-US" sz="2200"/>
              <a:t>(изменяющими предпринимательскую среду).</a:t>
            </a:r>
          </a:p>
          <a:p>
            <a:pPr>
              <a:lnSpc>
                <a:spcPct val="80000"/>
              </a:lnSpc>
            </a:pPr>
            <a:r>
              <a:rPr lang="ru-RU" altLang="en-US" sz="2200"/>
              <a:t>Эндогенные преобразования могут быть результатом вскрывшихся возможностей или решением организационных проблем.</a:t>
            </a:r>
          </a:p>
          <a:p>
            <a:pPr>
              <a:lnSpc>
                <a:spcPct val="80000"/>
              </a:lnSpc>
            </a:pPr>
            <a:r>
              <a:rPr lang="ru-RU" altLang="en-US" sz="2200"/>
              <a:t>В связи с важностью установления временного периода для планирования и организации изменений необходимо их классифицировать по срокам реализации на краткосрочные, среднесрочные, долгосрочные.</a:t>
            </a:r>
          </a:p>
        </p:txBody>
      </p:sp>
      <p:sp>
        <p:nvSpPr>
          <p:cNvPr id="98307" name="Заголовок 2">
            <a:extLst>
              <a:ext uri="{FF2B5EF4-FFF2-40B4-BE49-F238E27FC236}">
                <a16:creationId xmlns:a16="http://schemas.microsoft.com/office/drawing/2014/main" id="{8534FD56-970B-064E-A8B1-08FF5F08DB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altLang="en-US"/>
              <a:t>Критерии классификаций</a:t>
            </a:r>
          </a:p>
        </p:txBody>
      </p:sp>
    </p:spTree>
    <p:extLst>
      <p:ext uri="{BB962C8B-B14F-4D97-AF65-F5344CB8AC3E}">
        <p14:creationId xmlns:p14="http://schemas.microsoft.com/office/powerpoint/2010/main" val="253185597"/>
      </p:ext>
    </p:extLst>
  </p:cSld>
  <p:clrMapOvr>
    <a:masterClrMapping/>
  </p:clrMapOvr>
  <p:transition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>
            <a:extLst>
              <a:ext uri="{FF2B5EF4-FFF2-40B4-BE49-F238E27FC236}">
                <a16:creationId xmlns:a16="http://schemas.microsoft.com/office/drawing/2014/main" id="{BFDCC7DF-1691-DC42-AE03-60741111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36713"/>
            <a:ext cx="6264275" cy="1011100"/>
          </a:xfrm>
        </p:spPr>
        <p:txBody>
          <a:bodyPr>
            <a:normAutofit/>
          </a:bodyPr>
          <a:lstStyle/>
          <a:p>
            <a:r>
              <a:rPr lang="ru-RU" altLang="en-US" sz="3200" dirty="0"/>
              <a:t>Критерии и типы организационных изменений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43BB17CA-3069-5F45-AF15-02FF1D049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75152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2" descr="C:\Users\1\Documents\MC900441930.WMF">
            <a:extLst>
              <a:ext uri="{FF2B5EF4-FFF2-40B4-BE49-F238E27FC236}">
                <a16:creationId xmlns:a16="http://schemas.microsoft.com/office/drawing/2014/main" id="{A8221A79-19C0-644F-B438-D5FE3CF18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4813"/>
            <a:ext cx="19780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51749"/>
      </p:ext>
    </p:extLst>
  </p:cSld>
  <p:clrMapOvr>
    <a:masterClrMapping/>
  </p:clrMapOvr>
  <p:transition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>
            <a:extLst>
              <a:ext uri="{FF2B5EF4-FFF2-40B4-BE49-F238E27FC236}">
                <a16:creationId xmlns:a16="http://schemas.microsoft.com/office/drawing/2014/main" id="{856DBE74-1E6C-3247-8792-BE059F4E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33828"/>
            <a:ext cx="8229600" cy="596348"/>
          </a:xfrm>
        </p:spPr>
        <p:txBody>
          <a:bodyPr>
            <a:normAutofit/>
          </a:bodyPr>
          <a:lstStyle/>
          <a:p>
            <a:r>
              <a:rPr lang="ru-RU" altLang="en-US" dirty="0"/>
              <a:t>Технологические изменения. </a:t>
            </a:r>
          </a:p>
        </p:txBody>
      </p:sp>
      <p:sp>
        <p:nvSpPr>
          <p:cNvPr id="19459" name="Объект 3">
            <a:extLst>
              <a:ext uri="{FF2B5EF4-FFF2-40B4-BE49-F238E27FC236}">
                <a16:creationId xmlns:a16="http://schemas.microsoft.com/office/drawing/2014/main" id="{D99515FC-1363-F849-89BC-C435D5569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8004175" cy="3786188"/>
          </a:xfrm>
        </p:spPr>
        <p:txBody>
          <a:bodyPr>
            <a:spAutoFit/>
          </a:bodyPr>
          <a:lstStyle/>
          <a:p>
            <a:r>
              <a:rPr lang="ru-RU" altLang="en-US" sz="2400"/>
              <a:t>Их конечная задача — повышение эффективности производства товаров или услуг и связаны они чаще всего с выполнением основной производственной функции организации. В современных организациях эти изменения касаются также управленческих и сервисных технологий. Наиболее эффективны тогда, когда они осуществляются «снизу вверх»: технологические идеи возникают на низших уровнях организации и передаются на рассмотрение высшим. </a:t>
            </a:r>
          </a:p>
        </p:txBody>
      </p:sp>
    </p:spTree>
    <p:extLst>
      <p:ext uri="{BB962C8B-B14F-4D97-AF65-F5344CB8AC3E}">
        <p14:creationId xmlns:p14="http://schemas.microsoft.com/office/powerpoint/2010/main" val="1221404536"/>
      </p:ext>
    </p:extLst>
  </p:cSld>
  <p:clrMapOvr>
    <a:masterClrMapping/>
  </p:clrMapOvr>
  <p:transition>
    <p:pull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>
            <a:extLst>
              <a:ext uri="{FF2B5EF4-FFF2-40B4-BE49-F238E27FC236}">
                <a16:creationId xmlns:a16="http://schemas.microsoft.com/office/drawing/2014/main" id="{BB6E0A36-220F-DA41-8F15-E47C03B7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64457"/>
            <a:ext cx="8229600" cy="616226"/>
          </a:xfrm>
        </p:spPr>
        <p:txBody>
          <a:bodyPr>
            <a:normAutofit/>
          </a:bodyPr>
          <a:lstStyle/>
          <a:p>
            <a:r>
              <a:rPr lang="ru-RU" altLang="en-US" dirty="0"/>
              <a:t>Продуктовые изменения. </a:t>
            </a:r>
          </a:p>
        </p:txBody>
      </p:sp>
      <p:sp>
        <p:nvSpPr>
          <p:cNvPr id="20483" name="Объект 3">
            <a:extLst>
              <a:ext uri="{FF2B5EF4-FFF2-40B4-BE49-F238E27FC236}">
                <a16:creationId xmlns:a16="http://schemas.microsoft.com/office/drawing/2014/main" id="{125955D5-C74B-3A4E-BD9F-327BB06AE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8004175" cy="4991100"/>
          </a:xfrm>
        </p:spPr>
        <p:txBody>
          <a:bodyPr>
            <a:spAutoFit/>
          </a:bodyPr>
          <a:lstStyle/>
          <a:p>
            <a:r>
              <a:rPr lang="ru-RU" altLang="en-US" sz="2000"/>
              <a:t>Изменения, которые организация производит в своих продуктовых линиях или услугах, связаны, прежде всего, с изменениями в потребностях и предпочтениях потребителей. Организация, которая уловила эти изменения и предложила рынку соответствующий продукт, приобретает серьезные конкурентные преимущества.</a:t>
            </a:r>
          </a:p>
          <a:p>
            <a:endParaRPr lang="ru-RU" altLang="en-US" sz="2000"/>
          </a:p>
          <a:p>
            <a:r>
              <a:rPr lang="ru-RU" altLang="en-US" sz="2000"/>
              <a:t>Продуктовые изменения могут быть результатом появления новой технологии. Классический пример — появление компьютеров. С одной стороны, их создатели с большим трудом представляли, какое место может занять компьютер в повседневной жизни людей. С другой — именно появление данного продукта «спровоцировало» появление и рост целых отраслей производства и услуг.</a:t>
            </a:r>
          </a:p>
          <a:p>
            <a:endParaRPr lang="ru-RU" altLang="en-US" sz="2400"/>
          </a:p>
        </p:txBody>
      </p:sp>
    </p:spTree>
    <p:extLst>
      <p:ext uri="{BB962C8B-B14F-4D97-AF65-F5344CB8AC3E}">
        <p14:creationId xmlns:p14="http://schemas.microsoft.com/office/powerpoint/2010/main" val="4240894882"/>
      </p:ext>
    </p:extLst>
  </p:cSld>
  <p:clrMapOvr>
    <a:masterClrMapping/>
  </p:clrMapOvr>
  <p:transition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>
            <a:extLst>
              <a:ext uri="{FF2B5EF4-FFF2-40B4-BE49-F238E27FC236}">
                <a16:creationId xmlns:a16="http://schemas.microsoft.com/office/drawing/2014/main" id="{14A9E235-6C6D-004F-A129-0728F709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508000"/>
            <a:ext cx="8229600" cy="566530"/>
          </a:xfrm>
        </p:spPr>
        <p:txBody>
          <a:bodyPr>
            <a:normAutofit/>
          </a:bodyPr>
          <a:lstStyle/>
          <a:p>
            <a:r>
              <a:rPr lang="ru-RU" altLang="en-US" dirty="0"/>
              <a:t>Структурные изменения. </a:t>
            </a:r>
          </a:p>
        </p:txBody>
      </p:sp>
      <p:sp>
        <p:nvSpPr>
          <p:cNvPr id="21507" name="Объект 3">
            <a:extLst>
              <a:ext uri="{FF2B5EF4-FFF2-40B4-BE49-F238E27FC236}">
                <a16:creationId xmlns:a16="http://schemas.microsoft.com/office/drawing/2014/main" id="{CAAE4EA4-53B9-F448-ABD7-79FC54F78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8004175" cy="3749675"/>
          </a:xfrm>
        </p:spPr>
        <p:txBody>
          <a:bodyPr>
            <a:spAutoFit/>
          </a:bodyPr>
          <a:lstStyle/>
          <a:p>
            <a:r>
              <a:rPr lang="ru-RU" altLang="en-US" sz="2000"/>
              <a:t>Это изменения, связанные с целями, иерархией, процедурами и структурами организации. Наиболее распространенные тенденции структурных изменений: переход от механистических к адаптивным структурам, уплощение иерархии, децентрализация управления. Изменение системы оплаты труда, пересмотр системы оценки качества работы, введение новых правил — это тоже примеры структурных изменений. В отличие от технологических, структурные изменения оказываются более эффективными тогда, когда они осуществляются «сверху вниз», так как в этом случае высший менеджмент более компетентен, чем специалисты, работающие в низовых звеньях.</a:t>
            </a:r>
          </a:p>
        </p:txBody>
      </p:sp>
    </p:spTree>
    <p:extLst>
      <p:ext uri="{BB962C8B-B14F-4D97-AF65-F5344CB8AC3E}">
        <p14:creationId xmlns:p14="http://schemas.microsoft.com/office/powerpoint/2010/main" val="2179707634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>
            <a:extLst>
              <a:ext uri="{FF2B5EF4-FFF2-40B4-BE49-F238E27FC236}">
                <a16:creationId xmlns:a16="http://schemas.microsoft.com/office/drawing/2014/main" id="{212E0211-9BF3-D542-8031-634723F5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377371"/>
            <a:ext cx="8229600" cy="705678"/>
          </a:xfrm>
        </p:spPr>
        <p:txBody>
          <a:bodyPr>
            <a:normAutofit/>
          </a:bodyPr>
          <a:lstStyle/>
          <a:p>
            <a:r>
              <a:rPr lang="ru-RU" altLang="en-US" dirty="0"/>
              <a:t>Культурные изменения. </a:t>
            </a:r>
          </a:p>
        </p:txBody>
      </p:sp>
      <p:sp>
        <p:nvSpPr>
          <p:cNvPr id="22531" name="Объект 3">
            <a:extLst>
              <a:ext uri="{FF2B5EF4-FFF2-40B4-BE49-F238E27FC236}">
                <a16:creationId xmlns:a16="http://schemas.microsoft.com/office/drawing/2014/main" id="{07FE8082-F334-A044-A50D-004403BDA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8004175" cy="3838575"/>
          </a:xfrm>
        </p:spPr>
        <p:txBody>
          <a:bodyPr>
            <a:spAutoFit/>
          </a:bodyPr>
          <a:lstStyle/>
          <a:p>
            <a:r>
              <a:rPr lang="ru-RU" altLang="en-US" sz="2000" dirty="0"/>
              <a:t>Изменения в ценностях, нормах, отношениях, убеждениях и поведении членов организации. В современном менеджменте разработано достаточно много инструментов изменения культуры организационных групп и организации в целом. Один из них — «организационное развитие», подразумевающее применение специально разработанных поведенческих методов для улучшения социально-психологического климата организации и совершенствования системы внутренних взаимоотношений. </a:t>
            </a:r>
          </a:p>
          <a:p>
            <a:r>
              <a:rPr lang="ru-RU" altLang="en-US" sz="2000" dirty="0"/>
              <a:t>Другой инструмент — организационное обучение. Причем с самого начала он рассматривался именно как инструмент реализации организационных изменений. </a:t>
            </a:r>
          </a:p>
        </p:txBody>
      </p:sp>
    </p:spTree>
    <p:extLst>
      <p:ext uri="{BB962C8B-B14F-4D97-AF65-F5344CB8AC3E}">
        <p14:creationId xmlns:p14="http://schemas.microsoft.com/office/powerpoint/2010/main" val="3243472901"/>
      </p:ext>
    </p:extLst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>
            <a:extLst>
              <a:ext uri="{FF2B5EF4-FFF2-40B4-BE49-F238E27FC236}">
                <a16:creationId xmlns:a16="http://schemas.microsoft.com/office/drawing/2014/main" id="{B5523FC7-6683-6943-AAAA-55322DD9C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04" y="1252953"/>
            <a:ext cx="7023652" cy="482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59572"/>
      </p:ext>
    </p:extLst>
  </p:cSld>
  <p:clrMapOvr>
    <a:masterClrMapping/>
  </p:clrMapOvr>
  <p:transition>
    <p:check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>
            <a:extLst>
              <a:ext uri="{FF2B5EF4-FFF2-40B4-BE49-F238E27FC236}">
                <a16:creationId xmlns:a16="http://schemas.microsoft.com/office/drawing/2014/main" id="{893419C3-186A-684F-AB71-CB0730DD6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860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7219" name="Text Box 3">
            <a:extLst>
              <a:ext uri="{FF2B5EF4-FFF2-40B4-BE49-F238E27FC236}">
                <a16:creationId xmlns:a16="http://schemas.microsoft.com/office/drawing/2014/main" id="{FA90DF61-596D-094D-BCAE-88AFEDB2D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4370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48D73F0E-17DA-AE4E-81F2-6B0288E84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04813"/>
            <a:ext cx="734377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ru-RU" alt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fficinaSansC"/>
              </a:rPr>
              <a:t>Подход Широковой Г.В. к типологии организационных изменений</a:t>
            </a:r>
          </a:p>
        </p:txBody>
      </p:sp>
      <p:sp>
        <p:nvSpPr>
          <p:cNvPr id="137221" name="Rectangle 23">
            <a:extLst>
              <a:ext uri="{FF2B5EF4-FFF2-40B4-BE49-F238E27FC236}">
                <a16:creationId xmlns:a16="http://schemas.microsoft.com/office/drawing/2014/main" id="{67792CCD-F5D4-CD49-BB07-788C1B147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60350"/>
            <a:ext cx="63373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20500" name="Group 20">
            <a:extLst>
              <a:ext uri="{FF2B5EF4-FFF2-40B4-BE49-F238E27FC236}">
                <a16:creationId xmlns:a16="http://schemas.microsoft.com/office/drawing/2014/main" id="{FEBDA986-8702-3349-B3E6-E70DC4FF2657}"/>
              </a:ext>
            </a:extLst>
          </p:cNvPr>
          <p:cNvGraphicFramePr>
            <a:graphicFrameLocks noGrp="1"/>
          </p:cNvGraphicFramePr>
          <p:nvPr/>
        </p:nvGraphicFramePr>
        <p:xfrm>
          <a:off x="2195513" y="1917700"/>
          <a:ext cx="5976937" cy="3311525"/>
        </p:xfrm>
        <a:graphic>
          <a:graphicData uri="http://schemas.openxmlformats.org/drawingml/2006/table">
            <a:tbl>
              <a:tblPr/>
              <a:tblGrid>
                <a:gridCol w="280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Быстрая трансформация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Длительная трансформация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6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Быстрое улучшение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Длительное улучшение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7233" name="Text Box 31">
            <a:extLst>
              <a:ext uri="{FF2B5EF4-FFF2-40B4-BE49-F238E27FC236}">
                <a16:creationId xmlns:a16="http://schemas.microsoft.com/office/drawing/2014/main" id="{F198D98D-7BC6-C94D-A585-3B59A03BE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857375"/>
            <a:ext cx="15716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/>
            <a:r>
              <a:rPr lang="ru-RU" altLang="en-US">
                <a:latin typeface="Arial" panose="020B0604020202020204" pitchFamily="34" charset="0"/>
              </a:rPr>
              <a:t>Трансформация </a:t>
            </a:r>
          </a:p>
          <a:p>
            <a:pPr eaLnBrk="0" hangingPunct="0"/>
            <a:endParaRPr lang="ru-RU" altLang="en-US">
              <a:latin typeface="Arial" panose="020B0604020202020204" pitchFamily="34" charset="0"/>
            </a:endParaRPr>
          </a:p>
          <a:p>
            <a:pPr eaLnBrk="0" hangingPunct="0"/>
            <a:endParaRPr lang="ru-RU" altLang="en-US">
              <a:latin typeface="Arial" panose="020B0604020202020204" pitchFamily="34" charset="0"/>
            </a:endParaRPr>
          </a:p>
          <a:p>
            <a:pPr eaLnBrk="0" hangingPunct="0"/>
            <a:r>
              <a:rPr lang="ru-RU" altLang="en-US" b="1">
                <a:latin typeface="Arial" panose="020B0604020202020204" pitchFamily="34" charset="0"/>
              </a:rPr>
              <a:t>Масштаб изменений</a:t>
            </a:r>
          </a:p>
          <a:p>
            <a:pPr eaLnBrk="0" hangingPunct="0"/>
            <a:endParaRPr lang="ru-RU" altLang="en-US">
              <a:latin typeface="Arial" panose="020B0604020202020204" pitchFamily="34" charset="0"/>
            </a:endParaRPr>
          </a:p>
          <a:p>
            <a:pPr eaLnBrk="0" hangingPunct="0"/>
            <a:endParaRPr lang="ru-RU" altLang="en-US">
              <a:latin typeface="Arial" panose="020B0604020202020204" pitchFamily="34" charset="0"/>
            </a:endParaRPr>
          </a:p>
          <a:p>
            <a:pPr eaLnBrk="0" hangingPunct="0"/>
            <a:endParaRPr lang="ru-RU" altLang="en-US">
              <a:latin typeface="Arial" panose="020B0604020202020204" pitchFamily="34" charset="0"/>
            </a:endParaRPr>
          </a:p>
          <a:p>
            <a:pPr eaLnBrk="0" hangingPunct="0"/>
            <a:r>
              <a:rPr lang="ru-RU" altLang="en-US">
                <a:latin typeface="Arial" panose="020B0604020202020204" pitchFamily="34" charset="0"/>
              </a:rPr>
              <a:t>Адаптация/</a:t>
            </a:r>
          </a:p>
          <a:p>
            <a:pPr eaLnBrk="0" hangingPunct="0"/>
            <a:r>
              <a:rPr lang="ru-RU" altLang="en-US">
                <a:latin typeface="Arial" panose="020B0604020202020204" pitchFamily="34" charset="0"/>
              </a:rPr>
              <a:t>улучшение</a:t>
            </a:r>
          </a:p>
          <a:p>
            <a:pPr eaLnBrk="0" hangingPunct="0"/>
            <a:endParaRPr lang="ru-RU" altLang="en-US">
              <a:latin typeface="Arial" panose="020B0604020202020204" pitchFamily="34" charset="0"/>
            </a:endParaRPr>
          </a:p>
          <a:p>
            <a:pPr eaLnBrk="0" hangingPunct="0"/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137234" name="Text Box 32">
            <a:extLst>
              <a:ext uri="{FF2B5EF4-FFF2-40B4-BE49-F238E27FC236}">
                <a16:creationId xmlns:a16="http://schemas.microsoft.com/office/drawing/2014/main" id="{AF1251E4-12C9-E448-83E6-1B66C4534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321300"/>
            <a:ext cx="57626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>
                <a:latin typeface="Arial" panose="020B0604020202020204" pitchFamily="34" charset="0"/>
              </a:rPr>
              <a:t>Быстрое изменение               Длительное изменение</a:t>
            </a:r>
          </a:p>
          <a:p>
            <a:pPr algn="ctr" eaLnBrk="0" hangingPunct="0"/>
            <a:r>
              <a:rPr lang="ru-RU" altLang="en-US" b="1">
                <a:latin typeface="Arial" panose="020B0604020202020204" pitchFamily="34" charset="0"/>
              </a:rPr>
              <a:t>Продолжительность    </a:t>
            </a:r>
          </a:p>
          <a:p>
            <a:pPr algn="ctr" eaLnBrk="0" hangingPunct="0"/>
            <a:r>
              <a:rPr lang="ru-RU" altLang="en-US" b="1">
                <a:latin typeface="Arial" panose="020B0604020202020204" pitchFamily="34" charset="0"/>
              </a:rPr>
              <a:t>изменений    </a:t>
            </a:r>
          </a:p>
        </p:txBody>
      </p:sp>
    </p:spTree>
    <p:extLst>
      <p:ext uri="{BB962C8B-B14F-4D97-AF65-F5344CB8AC3E}">
        <p14:creationId xmlns:p14="http://schemas.microsoft.com/office/powerpoint/2010/main" val="1616574271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>
            <a:extLst>
              <a:ext uri="{FF2B5EF4-FFF2-40B4-BE49-F238E27FC236}">
                <a16:creationId xmlns:a16="http://schemas.microsoft.com/office/drawing/2014/main" id="{B72229F6-8973-5346-85A9-8A72631E7F9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en-US" sz="5400"/>
              <a:t>Спасибо за внимание!</a:t>
            </a:r>
          </a:p>
          <a:p>
            <a:endParaRPr lang="ru-RU" altLang="en-US" sz="5400"/>
          </a:p>
          <a:p>
            <a:endParaRPr lang="ru-RU" altLang="en-US" sz="5400"/>
          </a:p>
          <a:p>
            <a:r>
              <a:rPr lang="ru-RU" altLang="en-US" sz="5400"/>
              <a:t>Вопросы? </a:t>
            </a:r>
          </a:p>
        </p:txBody>
      </p:sp>
      <p:pic>
        <p:nvPicPr>
          <p:cNvPr id="141316" name="Picture 4" descr="2">
            <a:extLst>
              <a:ext uri="{FF2B5EF4-FFF2-40B4-BE49-F238E27FC236}">
                <a16:creationId xmlns:a16="http://schemas.microsoft.com/office/drawing/2014/main" id="{7B84C001-F69A-7F42-8BA9-0B24A1F9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61" b="27609"/>
          <a:stretch>
            <a:fillRect/>
          </a:stretch>
        </p:blipFill>
        <p:spPr bwMode="auto">
          <a:xfrm>
            <a:off x="5651500" y="3284538"/>
            <a:ext cx="3059113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91864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2">
            <a:extLst>
              <a:ext uri="{FF2B5EF4-FFF2-40B4-BE49-F238E27FC236}">
                <a16:creationId xmlns:a16="http://schemas.microsoft.com/office/drawing/2014/main" id="{96F3296A-B6AE-764D-B40B-8EF36F451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7" y="0"/>
            <a:ext cx="8229600" cy="775252"/>
          </a:xfrm>
        </p:spPr>
        <p:txBody>
          <a:bodyPr/>
          <a:lstStyle/>
          <a:p>
            <a:r>
              <a:rPr lang="ru-RU" altLang="en-US" sz="4000" b="1" dirty="0">
                <a:solidFill>
                  <a:schemeClr val="bg1"/>
                </a:solidFill>
              </a:rPr>
              <a:t>ОРГАНИЗАЦИОННЫЕ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ru-RU" altLang="en-US" sz="4000" b="1" dirty="0">
                <a:solidFill>
                  <a:schemeClr val="bg1"/>
                </a:solidFill>
              </a:rPr>
              <a:t>ИЗМЕНЕНИЯ</a:t>
            </a:r>
            <a:endParaRPr lang="ru-RU" altLang="en-US" sz="4000" dirty="0">
              <a:solidFill>
                <a:schemeClr val="bg1"/>
              </a:solidFill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05BC3A8D-B447-CD42-894D-DE7A2925E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8004175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en-US" sz="25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Изменение</a:t>
            </a:r>
            <a:r>
              <a:rPr lang="ru-RU" altLang="en-US" sz="2500" dirty="0"/>
              <a:t> –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en-US" sz="2500" dirty="0"/>
              <a:t>превращение в другое, переход из одного качественно определенного бытия в качественно другое определенное бытие</a:t>
            </a:r>
          </a:p>
          <a:p>
            <a:pPr>
              <a:lnSpc>
                <a:spcPct val="80000"/>
              </a:lnSpc>
            </a:pPr>
            <a:endParaRPr lang="ru-RU" altLang="en-US" sz="2500" dirty="0"/>
          </a:p>
          <a:p>
            <a:pPr>
              <a:lnSpc>
                <a:spcPct val="80000"/>
              </a:lnSpc>
            </a:pPr>
            <a:r>
              <a:rPr lang="ru-RU" altLang="en-US" sz="25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Организационные изменения</a:t>
            </a:r>
            <a:r>
              <a:rPr lang="ru-RU" altLang="en-US" sz="2500" dirty="0"/>
              <a:t> - формирование</a:t>
            </a:r>
            <a:r>
              <a:rPr lang="en-US" altLang="en-US" sz="2500" dirty="0"/>
              <a:t> </a:t>
            </a:r>
            <a:r>
              <a:rPr lang="ru-RU" altLang="en-US" sz="2500" dirty="0"/>
              <a:t>нового</a:t>
            </a:r>
            <a:r>
              <a:rPr lang="en-US" altLang="en-US" sz="2500" dirty="0"/>
              <a:t> </a:t>
            </a:r>
            <a:r>
              <a:rPr lang="ru-RU" altLang="en-US" sz="2500" dirty="0"/>
              <a:t>организационного</a:t>
            </a:r>
            <a:r>
              <a:rPr lang="en-US" altLang="en-US" sz="2500" dirty="0"/>
              <a:t> </a:t>
            </a:r>
            <a:r>
              <a:rPr lang="ru-RU" altLang="en-US" sz="2500" dirty="0"/>
              <a:t>устройства. Организационные</a:t>
            </a:r>
            <a:r>
              <a:rPr lang="en-US" altLang="en-US" sz="2500" dirty="0"/>
              <a:t> </a:t>
            </a:r>
            <a:r>
              <a:rPr lang="ru-RU" altLang="en-US" sz="2500" dirty="0"/>
              <a:t>изменения</a:t>
            </a:r>
            <a:r>
              <a:rPr lang="en-US" altLang="en-US" sz="2500" dirty="0"/>
              <a:t> </a:t>
            </a:r>
            <a:r>
              <a:rPr lang="ru-RU" altLang="en-US" sz="2500" dirty="0"/>
              <a:t>сопровождаются</a:t>
            </a:r>
            <a:r>
              <a:rPr lang="en-US" altLang="en-US" sz="2500" dirty="0"/>
              <a:t> </a:t>
            </a:r>
            <a:r>
              <a:rPr lang="ru-RU" altLang="en-US" sz="2500" dirty="0"/>
              <a:t>сломом</a:t>
            </a:r>
            <a:r>
              <a:rPr lang="en-US" altLang="en-US" sz="2500" dirty="0"/>
              <a:t> </a:t>
            </a:r>
            <a:r>
              <a:rPr lang="ru-RU" altLang="en-US" sz="2500" dirty="0"/>
              <a:t>привычных</a:t>
            </a:r>
            <a:r>
              <a:rPr lang="en-US" altLang="en-US" sz="2500" dirty="0"/>
              <a:t> </a:t>
            </a:r>
            <a:r>
              <a:rPr lang="ru-RU" altLang="en-US" sz="2500" dirty="0"/>
              <a:t>ценностей, норм</a:t>
            </a:r>
            <a:r>
              <a:rPr lang="en-US" altLang="en-US" sz="2500" dirty="0"/>
              <a:t> </a:t>
            </a:r>
            <a:r>
              <a:rPr lang="ru-RU" altLang="en-US" sz="2500" dirty="0"/>
              <a:t>и</a:t>
            </a:r>
            <a:r>
              <a:rPr lang="en-US" altLang="en-US" sz="2500" dirty="0"/>
              <a:t> </a:t>
            </a:r>
            <a:r>
              <a:rPr lang="ru-RU" altLang="en-US" sz="2500" dirty="0"/>
              <a:t>способов</a:t>
            </a:r>
            <a:r>
              <a:rPr lang="en-US" altLang="en-US" sz="2500" dirty="0"/>
              <a:t> </a:t>
            </a:r>
            <a:r>
              <a:rPr lang="ru-RU" altLang="en-US" sz="2500" dirty="0"/>
              <a:t>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2209822916"/>
      </p:ext>
    </p:extLst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>
            <a:extLst>
              <a:ext uri="{FF2B5EF4-FFF2-40B4-BE49-F238E27FC236}">
                <a16:creationId xmlns:a16="http://schemas.microsoft.com/office/drawing/2014/main" id="{75E9BE83-D4B3-C642-BD60-6F8D25114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899400" cy="547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500472"/>
      </p:ext>
    </p:extLst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>
            <a:extLst>
              <a:ext uri="{FF2B5EF4-FFF2-40B4-BE49-F238E27FC236}">
                <a16:creationId xmlns:a16="http://schemas.microsoft.com/office/drawing/2014/main" id="{D0BD4A6F-8FCE-3843-A84D-9B543E215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8064500" cy="571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872756"/>
      </p:ext>
    </p:extLst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>
            <a:extLst>
              <a:ext uri="{FF2B5EF4-FFF2-40B4-BE49-F238E27FC236}">
                <a16:creationId xmlns:a16="http://schemas.microsoft.com/office/drawing/2014/main" id="{21833912-1D24-9240-9151-158CEBAAE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9400"/>
            <a:ext cx="755967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586593"/>
      </p:ext>
    </p:extLst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977A1091-79E7-9E43-8D69-29B4E84BB6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8001000" cy="1216025"/>
          </a:xfrm>
        </p:spPr>
        <p:txBody>
          <a:bodyPr/>
          <a:lstStyle/>
          <a:p>
            <a:r>
              <a:rPr lang="ru-RU" altLang="en-US" b="1">
                <a:solidFill>
                  <a:schemeClr val="tx1"/>
                </a:solidFill>
              </a:rPr>
              <a:t>Организационные изменения</a:t>
            </a:r>
            <a:endParaRPr lang="en-US" altLang="en-US" sz="2800"/>
          </a:p>
        </p:txBody>
      </p:sp>
      <p:sp>
        <p:nvSpPr>
          <p:cNvPr id="106499" name="Text Box 3">
            <a:extLst>
              <a:ext uri="{FF2B5EF4-FFF2-40B4-BE49-F238E27FC236}">
                <a16:creationId xmlns:a16="http://schemas.microsoft.com/office/drawing/2014/main" id="{14CDCC09-4A3F-7E49-9C33-9B2E64915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9138"/>
            <a:ext cx="87487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/>
            <a:r>
              <a:rPr lang="ru-RU" altLang="en-US" sz="2400" b="1">
                <a:latin typeface="Arial Narrow" panose="020B0604020202020204" pitchFamily="34" charset="0"/>
              </a:rPr>
              <a:t>– реакция организации на внешние, внутренние или комплексные воздействия с целью максимального использования конкурентного преимущества. </a:t>
            </a:r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EA75C38E-A076-F347-8614-BCCCE0441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525" y="3471863"/>
            <a:ext cx="1727200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1600" b="1">
                <a:latin typeface="Arial Narrow" panose="020B0604020202020204" pitchFamily="34" charset="0"/>
              </a:rPr>
              <a:t>Организация</a:t>
            </a:r>
          </a:p>
        </p:txBody>
      </p:sp>
      <p:sp>
        <p:nvSpPr>
          <p:cNvPr id="106501" name="AutoShape 5">
            <a:extLst>
              <a:ext uri="{FF2B5EF4-FFF2-40B4-BE49-F238E27FC236}">
                <a16:creationId xmlns:a16="http://schemas.microsoft.com/office/drawing/2014/main" id="{0088E77B-18F5-2E41-B03B-202418B52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429000"/>
            <a:ext cx="1296987" cy="792163"/>
          </a:xfrm>
          <a:prstGeom prst="rightArrow">
            <a:avLst>
              <a:gd name="adj1" fmla="val 50000"/>
              <a:gd name="adj2" fmla="val 409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1600" b="1">
                <a:latin typeface="Arial Narrow" panose="020B0604020202020204" pitchFamily="34" charset="0"/>
              </a:rPr>
              <a:t>Внешние</a:t>
            </a:r>
          </a:p>
        </p:txBody>
      </p:sp>
      <p:sp>
        <p:nvSpPr>
          <p:cNvPr id="106502" name="AutoShape 6">
            <a:extLst>
              <a:ext uri="{FF2B5EF4-FFF2-40B4-BE49-F238E27FC236}">
                <a16:creationId xmlns:a16="http://schemas.microsoft.com/office/drawing/2014/main" id="{6C57511D-069D-7745-AA46-516D3F487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433763"/>
            <a:ext cx="1296988" cy="792162"/>
          </a:xfrm>
          <a:prstGeom prst="leftArrow">
            <a:avLst>
              <a:gd name="adj1" fmla="val 50000"/>
              <a:gd name="adj2" fmla="val 409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1600" b="1">
                <a:latin typeface="Arial Narrow" panose="020B0604020202020204" pitchFamily="34" charset="0"/>
              </a:rPr>
              <a:t>Внутренние</a:t>
            </a:r>
          </a:p>
        </p:txBody>
      </p:sp>
      <p:sp>
        <p:nvSpPr>
          <p:cNvPr id="106503" name="AutoShape 7">
            <a:extLst>
              <a:ext uri="{FF2B5EF4-FFF2-40B4-BE49-F238E27FC236}">
                <a16:creationId xmlns:a16="http://schemas.microsoft.com/office/drawing/2014/main" id="{EFAC6A38-198F-A543-BCA6-045859CC6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525" y="4365625"/>
            <a:ext cx="1727200" cy="8620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6504" name="Rectangle 8">
            <a:extLst>
              <a:ext uri="{FF2B5EF4-FFF2-40B4-BE49-F238E27FC236}">
                <a16:creationId xmlns:a16="http://schemas.microsoft.com/office/drawing/2014/main" id="{C807E4C9-D72E-B14F-840E-0EBEFEB57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525" y="5372100"/>
            <a:ext cx="1727200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/>
            <a:r>
              <a:rPr lang="ru-RU" altLang="en-US" sz="1600" b="1">
                <a:latin typeface="Arial Narrow" panose="020B0604020202020204" pitchFamily="34" charset="0"/>
              </a:rPr>
              <a:t>Изменения</a:t>
            </a:r>
          </a:p>
        </p:txBody>
      </p:sp>
      <p:pic>
        <p:nvPicPr>
          <p:cNvPr id="106505" name="Picture 2" descr="C:\Users\1\Documents\MC900441926.WMF">
            <a:extLst>
              <a:ext uri="{FF2B5EF4-FFF2-40B4-BE49-F238E27FC236}">
                <a16:creationId xmlns:a16="http://schemas.microsoft.com/office/drawing/2014/main" id="{067322AF-DA4F-704B-92BA-39E77D0D6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795838"/>
            <a:ext cx="1743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459094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4B280C22-2136-AD4E-92B4-1773D51FCF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r>
              <a:rPr lang="ru-RU" altLang="en-US" sz="4000" b="1">
                <a:solidFill>
                  <a:schemeClr val="tx1"/>
                </a:solidFill>
              </a:rPr>
              <a:t>Механизмы воздействия </a:t>
            </a:r>
            <a:endParaRPr lang="en-US" altLang="en-US" sz="2100"/>
          </a:p>
        </p:txBody>
      </p:sp>
      <p:grpSp>
        <p:nvGrpSpPr>
          <p:cNvPr id="108547" name="Group 3">
            <a:extLst>
              <a:ext uri="{FF2B5EF4-FFF2-40B4-BE49-F238E27FC236}">
                <a16:creationId xmlns:a16="http://schemas.microsoft.com/office/drawing/2014/main" id="{0FA74610-A8BE-8B47-A677-1D7BA8E85E69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2813050"/>
            <a:ext cx="5975350" cy="3095625"/>
            <a:chOff x="1655" y="2704"/>
            <a:chExt cx="2223" cy="998"/>
          </a:xfrm>
        </p:grpSpPr>
        <p:sp>
          <p:nvSpPr>
            <p:cNvPr id="108548" name="Rectangle 4">
              <a:extLst>
                <a:ext uri="{FF2B5EF4-FFF2-40B4-BE49-F238E27FC236}">
                  <a16:creationId xmlns:a16="http://schemas.microsoft.com/office/drawing/2014/main" id="{1899A8E3-61D6-EA47-BC1B-2C72EEB54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339"/>
              <a:ext cx="1134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0" hangingPunct="0"/>
              <a:r>
                <a:rPr lang="ru-RU" altLang="en-US" sz="1600" b="1">
                  <a:latin typeface="Arial Narrow" panose="020B0604020202020204" pitchFamily="34" charset="0"/>
                </a:rPr>
                <a:t>Восприятие</a:t>
              </a:r>
            </a:p>
          </p:txBody>
        </p:sp>
        <p:sp>
          <p:nvSpPr>
            <p:cNvPr id="108549" name="Rectangle 5">
              <a:extLst>
                <a:ext uri="{FF2B5EF4-FFF2-40B4-BE49-F238E27FC236}">
                  <a16:creationId xmlns:a16="http://schemas.microsoft.com/office/drawing/2014/main" id="{BD19C91B-2F85-4041-A128-67FA529F3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976"/>
              <a:ext cx="1134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0" hangingPunct="0"/>
              <a:r>
                <a:rPr lang="ru-RU" altLang="en-US" sz="1600" b="1">
                  <a:latin typeface="Arial Narrow" panose="020B0604020202020204" pitchFamily="34" charset="0"/>
                </a:rPr>
                <a:t>Взаимодействие</a:t>
              </a:r>
            </a:p>
          </p:txBody>
        </p:sp>
        <p:sp>
          <p:nvSpPr>
            <p:cNvPr id="108550" name="AutoShape 6">
              <a:extLst>
                <a:ext uri="{FF2B5EF4-FFF2-40B4-BE49-F238E27FC236}">
                  <a16:creationId xmlns:a16="http://schemas.microsoft.com/office/drawing/2014/main" id="{265AAEA6-F8BC-374B-BDE5-175EB4BDC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2704"/>
              <a:ext cx="907" cy="18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51" name="AutoShape 7">
              <a:extLst>
                <a:ext uri="{FF2B5EF4-FFF2-40B4-BE49-F238E27FC236}">
                  <a16:creationId xmlns:a16="http://schemas.microsoft.com/office/drawing/2014/main" id="{9154B093-AC85-FD4A-A787-CCDB54E4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2885"/>
              <a:ext cx="91" cy="817"/>
            </a:xfrm>
            <a:prstGeom prst="leftBrace">
              <a:avLst>
                <a:gd name="adj1" fmla="val 748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0" hangingPunct="0"/>
              <a:endParaRPr lang="en-US" altLang="en-US" sz="1600" b="1">
                <a:latin typeface="Arial Narrow" panose="020B0604020202020204" pitchFamily="34" charset="0"/>
              </a:endParaRPr>
            </a:p>
          </p:txBody>
        </p:sp>
        <p:sp>
          <p:nvSpPr>
            <p:cNvPr id="108552" name="AutoShape 8">
              <a:extLst>
                <a:ext uri="{FF2B5EF4-FFF2-40B4-BE49-F238E27FC236}">
                  <a16:creationId xmlns:a16="http://schemas.microsoft.com/office/drawing/2014/main" id="{95D8936C-DE04-B143-A659-740DF23F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2885"/>
              <a:ext cx="136" cy="817"/>
            </a:xfrm>
            <a:prstGeom prst="rightBrace">
              <a:avLst>
                <a:gd name="adj1" fmla="val 5006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53" name="Rectangle 9">
              <a:extLst>
                <a:ext uri="{FF2B5EF4-FFF2-40B4-BE49-F238E27FC236}">
                  <a16:creationId xmlns:a16="http://schemas.microsoft.com/office/drawing/2014/main" id="{B7030283-FCA5-924C-801E-4A50B7FB2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2931"/>
              <a:ext cx="272" cy="6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0" hangingPunct="0"/>
              <a:r>
                <a:rPr lang="ru-RU" altLang="en-US" sz="1600" b="1">
                  <a:latin typeface="Arial Narrow" panose="020B0604020202020204" pitchFamily="34" charset="0"/>
                </a:rPr>
                <a:t>Внешнее</a:t>
              </a:r>
            </a:p>
          </p:txBody>
        </p:sp>
        <p:sp>
          <p:nvSpPr>
            <p:cNvPr id="108554" name="Rectangle 10">
              <a:extLst>
                <a:ext uri="{FF2B5EF4-FFF2-40B4-BE49-F238E27FC236}">
                  <a16:creationId xmlns:a16="http://schemas.microsoft.com/office/drawing/2014/main" id="{70487B65-02D3-C64A-80A4-B0CCE98EE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931"/>
              <a:ext cx="272" cy="6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ctr" eaLnBrk="0" hangingPunct="0"/>
              <a:r>
                <a:rPr lang="ru-RU" altLang="en-US" sz="1600" b="1">
                  <a:latin typeface="Arial Narrow" panose="020B0604020202020204" pitchFamily="34" charset="0"/>
                </a:rPr>
                <a:t>Внутреннее</a:t>
              </a:r>
            </a:p>
          </p:txBody>
        </p:sp>
      </p:grpSp>
      <p:sp>
        <p:nvSpPr>
          <p:cNvPr id="108555" name="Text Box 11">
            <a:extLst>
              <a:ext uri="{FF2B5EF4-FFF2-40B4-BE49-F238E27FC236}">
                <a16:creationId xmlns:a16="http://schemas.microsoft.com/office/drawing/2014/main" id="{A824542A-A554-3040-BB39-B7F8D2916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2133600"/>
            <a:ext cx="391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/>
            <a:r>
              <a:rPr lang="ru-RU" altLang="en-US" sz="2400" b="1">
                <a:latin typeface="Arial Narrow" panose="020B0604020202020204" pitchFamily="34" charset="0"/>
              </a:rPr>
              <a:t>Организационные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292663617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1505</Words>
  <Application>Microsoft Macintosh PowerPoint</Application>
  <PresentationFormat>On-screen Show (4:3)</PresentationFormat>
  <Paragraphs>286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AGHelveticaCyr</vt:lpstr>
      <vt:lpstr>Arial</vt:lpstr>
      <vt:lpstr>Arial Narrow</vt:lpstr>
      <vt:lpstr>Calibri</vt:lpstr>
      <vt:lpstr>Calibri Light</vt:lpstr>
      <vt:lpstr>Georgia</vt:lpstr>
      <vt:lpstr>OfficinaSansC</vt:lpstr>
      <vt:lpstr>Times New Roman</vt:lpstr>
      <vt:lpstr>Wingdings</vt:lpstr>
      <vt:lpstr>Office Theme</vt:lpstr>
      <vt:lpstr>навыки работы в команде</vt:lpstr>
      <vt:lpstr>PowerPoint Presentation</vt:lpstr>
      <vt:lpstr>PowerPoint Presentation</vt:lpstr>
      <vt:lpstr>ОРГАНИЗАЦИОННЫЕ ИЗМЕНЕНИЯ</vt:lpstr>
      <vt:lpstr>PowerPoint Presentation</vt:lpstr>
      <vt:lpstr>PowerPoint Presentation</vt:lpstr>
      <vt:lpstr>PowerPoint Presentation</vt:lpstr>
      <vt:lpstr>Организационные изменения</vt:lpstr>
      <vt:lpstr>Механизмы воздействия </vt:lpstr>
      <vt:lpstr>Характеристики организационных изменений</vt:lpstr>
      <vt:lpstr>PowerPoint Presentation</vt:lpstr>
      <vt:lpstr>Эмпирические признаки организационных изменений</vt:lpstr>
      <vt:lpstr>Сущность организационных изменений</vt:lpstr>
      <vt:lpstr>Что затрагивают организационные изменения?</vt:lpstr>
      <vt:lpstr>ЭТАПЫ ТЕОРИИ ОРГАНИЗАЦИОННЫХ ИЗМЕНЕНИЙ</vt:lpstr>
      <vt:lpstr>Модель организационных изменений К. Левина</vt:lpstr>
      <vt:lpstr>ОСНОВНЫЕ ЭТАПЫ ОРГАНИЗАЦИОННЫХ ИЗМЕНЕНИЙ  по Курту Левину: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Классификация Й. Шумпетера</vt:lpstr>
      <vt:lpstr>Критерии классификаций</vt:lpstr>
      <vt:lpstr>Критерии и типы организационных изменений</vt:lpstr>
      <vt:lpstr>Технологические изменения. </vt:lpstr>
      <vt:lpstr>Продуктовые изменения. </vt:lpstr>
      <vt:lpstr>Структурные изменения. </vt:lpstr>
      <vt:lpstr>Культурные изменения.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навыки работы в команде</dc:title>
  <dc:creator>Azamat Zhanseitov</dc:creator>
  <cp:lastModifiedBy>Azamat Zhanseitov</cp:lastModifiedBy>
  <cp:revision>2</cp:revision>
  <dcterms:created xsi:type="dcterms:W3CDTF">2018-11-28T18:45:11Z</dcterms:created>
  <dcterms:modified xsi:type="dcterms:W3CDTF">2018-11-28T18:48:59Z</dcterms:modified>
</cp:coreProperties>
</file>