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1" r:id="rId5"/>
    <p:sldId id="265" r:id="rId6"/>
    <p:sldId id="258" r:id="rId7"/>
    <p:sldId id="266" r:id="rId8"/>
    <p:sldId id="259" r:id="rId9"/>
    <p:sldId id="263"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7E86F14-2269-46C6-ACED-B28F14846A60}" type="datetimeFigureOut">
              <a:rPr lang="ru-RU" smtClean="0"/>
              <a:t>29.09.2014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8EBD40-203A-4A2C-A791-BB95A0191EA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7E86F14-2269-46C6-ACED-B28F14846A60}" type="datetimeFigureOut">
              <a:rPr lang="ru-RU" smtClean="0"/>
              <a:t>29.09.2014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8EBD40-203A-4A2C-A791-BB95A0191EA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7E86F14-2269-46C6-ACED-B28F14846A60}" type="datetimeFigureOut">
              <a:rPr lang="ru-RU" smtClean="0"/>
              <a:t>29.09.2014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8EBD40-203A-4A2C-A791-BB95A0191EA5}"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7E86F14-2269-46C6-ACED-B28F14846A60}" type="datetimeFigureOut">
              <a:rPr lang="ru-RU" smtClean="0"/>
              <a:t>29.09.2014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8EBD40-203A-4A2C-A791-BB95A0191EA5}"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7E86F14-2269-46C6-ACED-B28F14846A60}" type="datetimeFigureOut">
              <a:rPr lang="ru-RU" smtClean="0"/>
              <a:t>29.09.2014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8EBD40-203A-4A2C-A791-BB95A0191EA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E7E86F14-2269-46C6-ACED-B28F14846A60}" type="datetimeFigureOut">
              <a:rPr lang="ru-RU" smtClean="0"/>
              <a:t>29.09.2014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D8EBD40-203A-4A2C-A791-BB95A0191EA5}"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7E86F14-2269-46C6-ACED-B28F14846A60}" type="datetimeFigureOut">
              <a:rPr lang="ru-RU" smtClean="0"/>
              <a:t>29.09.2014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D8EBD40-203A-4A2C-A791-BB95A0191EA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E7E86F14-2269-46C6-ACED-B28F14846A60}" type="datetimeFigureOut">
              <a:rPr lang="ru-RU" smtClean="0"/>
              <a:t>29.09.2014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D8EBD40-203A-4A2C-A791-BB95A0191EA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7E86F14-2269-46C6-ACED-B28F14846A60}" type="datetimeFigureOut">
              <a:rPr lang="ru-RU" smtClean="0"/>
              <a:t>29.09.2014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D8EBD40-203A-4A2C-A791-BB95A0191EA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7E86F14-2269-46C6-ACED-B28F14846A60}" type="datetimeFigureOut">
              <a:rPr lang="ru-RU" smtClean="0"/>
              <a:t>29.09.2014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D8EBD40-203A-4A2C-A791-BB95A0191EA5}"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7E86F14-2269-46C6-ACED-B28F14846A60}" type="datetimeFigureOut">
              <a:rPr lang="ru-RU" smtClean="0"/>
              <a:t>29.09.2014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D8EBD40-203A-4A2C-A791-BB95A0191EA5}"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7E86F14-2269-46C6-ACED-B28F14846A60}" type="datetimeFigureOut">
              <a:rPr lang="ru-RU" smtClean="0"/>
              <a:t>29.09.2014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D8EBD40-203A-4A2C-A791-BB95A0191EA5}"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2780928"/>
            <a:ext cx="7772400" cy="1872208"/>
          </a:xfrm>
        </p:spPr>
        <p:style>
          <a:lnRef idx="1">
            <a:schemeClr val="accent5"/>
          </a:lnRef>
          <a:fillRef idx="3">
            <a:schemeClr val="accent5"/>
          </a:fillRef>
          <a:effectRef idx="2">
            <a:schemeClr val="accent5"/>
          </a:effectRef>
          <a:fontRef idx="minor">
            <a:schemeClr val="lt1"/>
          </a:fontRef>
        </p:style>
        <p:txBody>
          <a:bodyPr>
            <a:normAutofit/>
          </a:bodyPr>
          <a:lstStyle/>
          <a:p>
            <a:r>
              <a:rPr lang="kk-KZ" sz="3200" dirty="0" smtClean="0">
                <a:latin typeface="Times New Roman" pitchFamily="18" charset="0"/>
                <a:cs typeface="Times New Roman" pitchFamily="18" charset="0"/>
              </a:rPr>
              <a:t>ҚАЗАҚСТАН  РЕСПУБЛИКАСЫНЫҢ </a:t>
            </a:r>
            <a:r>
              <a:rPr lang="kk-KZ" sz="3200" smtClean="0">
                <a:latin typeface="Times New Roman" pitchFamily="18" charset="0"/>
                <a:cs typeface="Times New Roman" pitchFamily="18" charset="0"/>
              </a:rPr>
              <a:t>МЕМЛЕКЕТТІК  </a:t>
            </a:r>
            <a:r>
              <a:rPr lang="kk-KZ" sz="3200" smtClean="0">
                <a:latin typeface="Times New Roman" pitchFamily="18" charset="0"/>
                <a:cs typeface="Times New Roman" pitchFamily="18" charset="0"/>
              </a:rPr>
              <a:t>РӘМІЗДЕРІ</a:t>
            </a:r>
            <a:endParaRPr lang="ru-RU" sz="3200"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307865"/>
            <a:ext cx="2857500" cy="160020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761174"/>
            <a:ext cx="29908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75672"/>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457200" y="2924944"/>
            <a:ext cx="8229600" cy="3201219"/>
          </a:xfrm>
        </p:spPr>
        <p:txBody>
          <a:bodyPr>
            <a:normAutofit/>
          </a:bodyPr>
          <a:lstStyle/>
          <a:p>
            <a:pPr algn="ctr"/>
            <a:r>
              <a:rPr lang="ru-RU" dirty="0" smtClean="0"/>
              <a:t/>
            </a:r>
            <a:br>
              <a:rPr lang="ru-RU" dirty="0" smtClean="0"/>
            </a:br>
            <a:r>
              <a:rPr lang="ru-RU" sz="4400" b="1" i="1" dirty="0">
                <a:latin typeface="Times New Roman" pitchFamily="18" charset="0"/>
                <a:cs typeface="Times New Roman" pitchFamily="18" charset="0"/>
              </a:rPr>
              <a:t>Қ</a:t>
            </a:r>
            <a:r>
              <a:rPr lang="ru-RU" sz="4400" b="1" i="1" dirty="0" smtClean="0">
                <a:latin typeface="Times New Roman" pitchFamily="18" charset="0"/>
                <a:cs typeface="Times New Roman" pitchFamily="18" charset="0"/>
              </a:rPr>
              <a:t>азақстан </a:t>
            </a:r>
            <a:r>
              <a:rPr lang="ru-RU" sz="4400" b="1" i="1" dirty="0" err="1" smtClean="0">
                <a:latin typeface="Times New Roman" pitchFamily="18" charset="0"/>
                <a:cs typeface="Times New Roman" pitchFamily="18" charset="0"/>
              </a:rPr>
              <a:t>Республикасының</a:t>
            </a:r>
            <a:r>
              <a:rPr lang="ru-RU" sz="4400" b="1" i="1" dirty="0" smtClean="0">
                <a:latin typeface="Times New Roman" pitchFamily="18" charset="0"/>
                <a:cs typeface="Times New Roman" pitchFamily="18" charset="0"/>
              </a:rPr>
              <a:t> </a:t>
            </a:r>
            <a:r>
              <a:rPr lang="ru-RU" sz="4400" b="1" i="1" dirty="0" err="1">
                <a:latin typeface="Times New Roman" pitchFamily="18" charset="0"/>
                <a:cs typeface="Times New Roman" pitchFamily="18" charset="0"/>
              </a:rPr>
              <a:t>М</a:t>
            </a:r>
            <a:r>
              <a:rPr lang="ru-RU" sz="4400" b="1" i="1" dirty="0" err="1" smtClean="0">
                <a:latin typeface="Times New Roman" pitchFamily="18" charset="0"/>
                <a:cs typeface="Times New Roman" pitchFamily="18" charset="0"/>
              </a:rPr>
              <a:t>емлекеттік</a:t>
            </a:r>
            <a:r>
              <a:rPr lang="ru-RU" sz="4400" b="1" i="1" dirty="0" smtClean="0">
                <a:latin typeface="Times New Roman" pitchFamily="18" charset="0"/>
                <a:cs typeface="Times New Roman" pitchFamily="18" charset="0"/>
              </a:rPr>
              <a:t> </a:t>
            </a:r>
            <a:r>
              <a:rPr lang="ru-RU" sz="4400" b="1" i="1" dirty="0" err="1">
                <a:latin typeface="Times New Roman" pitchFamily="18" charset="0"/>
                <a:cs typeface="Times New Roman" pitchFamily="18" charset="0"/>
              </a:rPr>
              <a:t>Е</a:t>
            </a:r>
            <a:r>
              <a:rPr lang="ru-RU" sz="4400" b="1" i="1" dirty="0" err="1" smtClean="0">
                <a:latin typeface="Times New Roman" pitchFamily="18" charset="0"/>
                <a:cs typeface="Times New Roman" pitchFamily="18" charset="0"/>
              </a:rPr>
              <a:t>лтаңбасы</a:t>
            </a:r>
            <a:r>
              <a:rPr lang="ru-RU" sz="5400" b="1" i="1" dirty="0" smtClean="0">
                <a:latin typeface="Times New Roman" pitchFamily="18" charset="0"/>
                <a:cs typeface="Times New Roman" pitchFamily="18" charset="0"/>
              </a:rPr>
              <a:t/>
            </a:r>
            <a:br>
              <a:rPr lang="ru-RU" sz="5400" b="1" i="1" dirty="0" smtClean="0">
                <a:latin typeface="Times New Roman" pitchFamily="18" charset="0"/>
                <a:cs typeface="Times New Roman" pitchFamily="18" charset="0"/>
              </a:rPr>
            </a:br>
            <a:endParaRPr lang="ru-RU" sz="5400" b="1" i="1"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a:bodyPr>
          <a:lstStyle/>
          <a:p>
            <a:r>
              <a:rPr lang="ru-RU" sz="3100" dirty="0" smtClean="0">
                <a:latin typeface="Arial Black" pitchFamily="34" charset="0"/>
              </a:rPr>
              <a:t/>
            </a:r>
            <a:br>
              <a:rPr lang="ru-RU" sz="3100" dirty="0" smtClean="0">
                <a:latin typeface="Arial Black" pitchFamily="34" charset="0"/>
              </a:rPr>
            </a:br>
            <a:endParaRPr lang="ru-RU" sz="3100" dirty="0">
              <a:latin typeface="Arial Black" pitchFamily="34" charset="0"/>
            </a:endParaRPr>
          </a:p>
        </p:txBody>
      </p:sp>
      <p:sp>
        <p:nvSpPr>
          <p:cNvPr id="4" name="Прямоугольник 3"/>
          <p:cNvSpPr/>
          <p:nvPr/>
        </p:nvSpPr>
        <p:spPr>
          <a:xfrm>
            <a:off x="467544" y="1661031"/>
            <a:ext cx="8208912" cy="369332"/>
          </a:xfrm>
          <a:prstGeom prst="rect">
            <a:avLst/>
          </a:prstGeom>
        </p:spPr>
        <p:txBody>
          <a:bodyPr wrap="square">
            <a:spAutoFit/>
          </a:bodyPr>
          <a:lstStyle/>
          <a:p>
            <a:r>
              <a:rPr lang="en-US"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203706"/>
            <a:ext cx="3672408" cy="322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161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lstStyle/>
          <a:p>
            <a:pPr algn="ctr"/>
            <a:r>
              <a:rPr lang="ru-RU" dirty="0" smtClean="0">
                <a:latin typeface="Times New Roman" pitchFamily="18" charset="0"/>
                <a:cs typeface="Times New Roman" pitchFamily="18" charset="0"/>
              </a:rPr>
              <a:t>Қазақстан </a:t>
            </a:r>
            <a:r>
              <a:rPr lang="ru-RU" dirty="0" err="1" smtClean="0">
                <a:latin typeface="Times New Roman" pitchFamily="18" charset="0"/>
                <a:cs typeface="Times New Roman" pitchFamily="18" charset="0"/>
              </a:rPr>
              <a:t>Республикасының</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М</a:t>
            </a:r>
            <a:r>
              <a:rPr lang="ru-RU" dirty="0" err="1" smtClean="0">
                <a:latin typeface="Times New Roman" pitchFamily="18" charset="0"/>
                <a:cs typeface="Times New Roman" pitchFamily="18" charset="0"/>
              </a:rPr>
              <a:t>емлекеттік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елтаңбасының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авторлары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сәулетшілер</a:t>
            </a:r>
            <a:endParaRPr lang="en-US"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ctr"/>
            <a:r>
              <a:rPr lang="ru-RU" sz="4400" dirty="0" err="1" smtClean="0">
                <a:latin typeface="Times New Roman" pitchFamily="18" charset="0"/>
                <a:cs typeface="Times New Roman" pitchFamily="18" charset="0"/>
              </a:rPr>
              <a:t>Жандарбек</a:t>
            </a:r>
            <a:r>
              <a:rPr lang="ru-RU" sz="4400" dirty="0" smtClean="0">
                <a:latin typeface="Times New Roman" pitchFamily="18" charset="0"/>
                <a:cs typeface="Times New Roman" pitchFamily="18" charset="0"/>
              </a:rPr>
              <a:t> </a:t>
            </a:r>
            <a:r>
              <a:rPr lang="ru-RU" sz="4400" dirty="0" err="1" smtClean="0">
                <a:latin typeface="Times New Roman" pitchFamily="18" charset="0"/>
                <a:cs typeface="Times New Roman" pitchFamily="18" charset="0"/>
              </a:rPr>
              <a:t>Мәлібеков</a:t>
            </a:r>
            <a:r>
              <a:rPr lang="ru-RU" sz="4400" dirty="0" smtClean="0">
                <a:latin typeface="Times New Roman" pitchFamily="18" charset="0"/>
                <a:cs typeface="Times New Roman" pitchFamily="18" charset="0"/>
              </a:rPr>
              <a:t> </a:t>
            </a:r>
            <a:endParaRPr lang="en-US" sz="4400" dirty="0" smtClean="0">
              <a:latin typeface="Times New Roman" pitchFamily="18" charset="0"/>
              <a:cs typeface="Times New Roman" pitchFamily="18" charset="0"/>
            </a:endParaRPr>
          </a:p>
          <a:p>
            <a:pPr marL="0" indent="0" algn="ctr">
              <a:buNone/>
            </a:pPr>
            <a:endParaRPr lang="en-US" sz="4400" dirty="0" smtClean="0">
              <a:latin typeface="Times New Roman" pitchFamily="18" charset="0"/>
              <a:cs typeface="Times New Roman" pitchFamily="18" charset="0"/>
            </a:endParaRPr>
          </a:p>
          <a:p>
            <a:pPr algn="ctr"/>
            <a:r>
              <a:rPr lang="ru-RU" sz="4400" dirty="0" smtClean="0">
                <a:latin typeface="Times New Roman" pitchFamily="18" charset="0"/>
                <a:cs typeface="Times New Roman" pitchFamily="18" charset="0"/>
              </a:rPr>
              <a:t> Шота </a:t>
            </a:r>
            <a:r>
              <a:rPr lang="ru-RU" sz="4400" dirty="0" err="1" smtClean="0">
                <a:latin typeface="Times New Roman" pitchFamily="18" charset="0"/>
                <a:cs typeface="Times New Roman" pitchFamily="18" charset="0"/>
              </a:rPr>
              <a:t>Уәлиханов</a:t>
            </a:r>
            <a:endParaRPr lang="ru-RU" sz="4400" dirty="0" smtClean="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165107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340768"/>
            <a:ext cx="8229600" cy="3888432"/>
          </a:xfrm>
        </p:spPr>
        <p:txBody>
          <a:bodyPr>
            <a:normAutofit fontScale="25000" lnSpcReduction="20000"/>
          </a:bodyPr>
          <a:lstStyle/>
          <a:p>
            <a:pPr marL="0" indent="0" algn="just">
              <a:lnSpc>
                <a:spcPct val="120000"/>
              </a:lnSpc>
              <a:spcBef>
                <a:spcPts val="0"/>
              </a:spcBef>
              <a:buNone/>
            </a:pPr>
            <a:r>
              <a:rPr lang="ru-RU" dirty="0" smtClean="0"/>
              <a:t>	</a:t>
            </a:r>
            <a:endParaRPr lang="en-US" dirty="0" smtClean="0"/>
          </a:p>
          <a:p>
            <a:pPr marL="0" indent="0" algn="just">
              <a:lnSpc>
                <a:spcPct val="120000"/>
              </a:lnSpc>
              <a:spcBef>
                <a:spcPts val="0"/>
              </a:spcBef>
              <a:buNone/>
            </a:pPr>
            <a:endParaRPr lang="en-US" sz="11200" dirty="0">
              <a:latin typeface="Times New Roman" pitchFamily="18" charset="0"/>
              <a:cs typeface="Times New Roman" pitchFamily="18" charset="0"/>
            </a:endParaRPr>
          </a:p>
          <a:p>
            <a:pPr marL="0" indent="0" algn="just">
              <a:lnSpc>
                <a:spcPct val="120000"/>
              </a:lnSpc>
              <a:spcBef>
                <a:spcPts val="0"/>
              </a:spcBef>
              <a:buNone/>
            </a:pPr>
            <a:endParaRPr lang="en-US" sz="11200" dirty="0" smtClean="0">
              <a:latin typeface="Times New Roman" pitchFamily="18" charset="0"/>
              <a:cs typeface="Times New Roman" pitchFamily="18" charset="0"/>
            </a:endParaRPr>
          </a:p>
          <a:p>
            <a:pPr marL="0" indent="0" algn="just">
              <a:lnSpc>
                <a:spcPct val="120000"/>
              </a:lnSpc>
              <a:spcBef>
                <a:spcPts val="0"/>
              </a:spcBef>
              <a:buNone/>
            </a:pPr>
            <a:r>
              <a:rPr lang="en-US" sz="11200" dirty="0">
                <a:latin typeface="Times New Roman" pitchFamily="18" charset="0"/>
                <a:cs typeface="Times New Roman" pitchFamily="18" charset="0"/>
              </a:rPr>
              <a:t>	</a:t>
            </a:r>
            <a:r>
              <a:rPr lang="kk-KZ" sz="9600" dirty="0">
                <a:solidFill>
                  <a:srgbClr val="000000"/>
                </a:solidFill>
                <a:latin typeface="Times New Roman"/>
                <a:ea typeface="Times New Roman"/>
              </a:rPr>
              <a:t>Рәмiздiк тұрғыдан Қазақстан Республикасының мемлекеттік елтаңбаның негiзi – шаңырақ. Ол – елтаңбаның жүрегi. Шаңырақ – мемлекеттiң түп-негiзi – отбасының бейнесi. Шаңырақ – Күн шеңберi. Айналған Күн шеңберiнiң қозғалыстағы суретi iспеттi, Шаңырақ — киiз үйдiң күмбезi көшпелi түркiлер үшiн үйдiң, ошақтың, отбасының бейнесi</a:t>
            </a:r>
            <a:r>
              <a:rPr lang="kk-KZ" sz="9600" dirty="0" smtClean="0">
                <a:solidFill>
                  <a:srgbClr val="000000"/>
                </a:solidFill>
                <a:latin typeface="Times New Roman"/>
                <a:ea typeface="Times New Roman"/>
              </a:rPr>
              <a:t>.</a:t>
            </a:r>
          </a:p>
        </p:txBody>
      </p:sp>
    </p:spTree>
    <p:extLst>
      <p:ext uri="{BB962C8B-B14F-4D97-AF65-F5344CB8AC3E}">
        <p14:creationId xmlns:p14="http://schemas.microsoft.com/office/powerpoint/2010/main" val="1635728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772816"/>
            <a:ext cx="8208912" cy="2554545"/>
          </a:xfrm>
          <a:prstGeom prst="rect">
            <a:avLst/>
          </a:prstGeom>
        </p:spPr>
        <p:txBody>
          <a:bodyPr wrap="square">
            <a:spAutoFit/>
          </a:bodyPr>
          <a:lstStyle/>
          <a:p>
            <a:pPr indent="449580" algn="just">
              <a:spcAft>
                <a:spcPts val="0"/>
              </a:spcAft>
            </a:pPr>
            <a:r>
              <a:rPr lang="kk-KZ" sz="3200" dirty="0">
                <a:solidFill>
                  <a:srgbClr val="000000"/>
                </a:solidFill>
                <a:latin typeface="Times New Roman"/>
                <a:ea typeface="Times New Roman"/>
              </a:rPr>
              <a:t>Түндік – таза көк аспанын бейнелейді. Үш-санды айқыш-ұйқыш келген күлдреуіштер қазақтың үш жүздін бірлігі бекемдігін көрсетеді. Шаңырақтан шыққан уықтар күн арайларын еске салады</a:t>
            </a:r>
            <a:r>
              <a:rPr lang="kk-KZ" sz="3200" dirty="0" smtClean="0">
                <a:solidFill>
                  <a:srgbClr val="000000"/>
                </a:solidFill>
                <a:latin typeface="Times New Roman"/>
                <a:ea typeface="Times New Roman"/>
              </a:rPr>
              <a:t>.</a:t>
            </a:r>
            <a:endParaRPr lang="ru-RU" sz="3200" dirty="0">
              <a:latin typeface="Times New Roman"/>
              <a:ea typeface="Times New Roman"/>
            </a:endParaRPr>
          </a:p>
        </p:txBody>
      </p:sp>
    </p:spTree>
    <p:extLst>
      <p:ext uri="{BB962C8B-B14F-4D97-AF65-F5344CB8AC3E}">
        <p14:creationId xmlns:p14="http://schemas.microsoft.com/office/powerpoint/2010/main" val="3075391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0"/>
            <a:ext cx="7920880" cy="6155531"/>
          </a:xfrm>
          <a:prstGeom prst="rect">
            <a:avLst/>
          </a:prstGeom>
        </p:spPr>
        <p:txBody>
          <a:bodyPr wrap="square">
            <a:spAutoFit/>
          </a:bodyPr>
          <a:lstStyle/>
          <a:p>
            <a:pPr indent="457200" algn="just"/>
            <a:endParaRPr lang="en-US" sz="2800" dirty="0" smtClean="0">
              <a:latin typeface="Times New Roman" pitchFamily="18" charset="0"/>
              <a:cs typeface="Times New Roman" pitchFamily="18" charset="0"/>
            </a:endParaRPr>
          </a:p>
          <a:p>
            <a:pPr indent="457200" algn="just"/>
            <a:endParaRPr lang="en-US" sz="2800" dirty="0">
              <a:latin typeface="Times New Roman" pitchFamily="18" charset="0"/>
              <a:cs typeface="Times New Roman" pitchFamily="18" charset="0"/>
            </a:endParaRPr>
          </a:p>
          <a:p>
            <a:pPr indent="449580" algn="just">
              <a:spcAft>
                <a:spcPts val="0"/>
              </a:spcAft>
            </a:pPr>
            <a:r>
              <a:rPr lang="kk-KZ" sz="2600" dirty="0">
                <a:solidFill>
                  <a:srgbClr val="000000"/>
                </a:solidFill>
                <a:latin typeface="Times New Roman"/>
                <a:ea typeface="Times New Roman"/>
              </a:rPr>
              <a:t>Тұлпар – дала дүлдiлi, ер-азаматтың сәйгүлiгi, желдей ескен жүйрiк аты, жеңiске деген жасымас жiгердiң, қажымас қайраттың, мұқалмас қажырдың, тәуелсiздiкке, бостандыққа ұмтылған құлшыныстың бейнесi. Қанатты тұлпар – қазақ поэзиясындағы кең тараған бейне. Ол ұшқыр арманның, самғаған таңғажайып жасампаздық қиялдың, талмас талаптың, асыл мұраттың, жақсылыққа құштарлықтың кейпi. Қанатты тұлпар Уақыт пен Кеңiстiктi бiрiктiредi. Ол өлмес өмiрдiң бейнесi. Бiр шаңырақтың астында тату-тәттi өмiр сүретiн Қазақстан халқының өсiп-өркендеуiн, рухани байлығын, сан сырлы, алуан қырлы бет-бейнесiн паш етедi</a:t>
            </a:r>
            <a:r>
              <a:rPr lang="kk-KZ" sz="2600" dirty="0" smtClean="0">
                <a:solidFill>
                  <a:srgbClr val="000000"/>
                </a:solidFill>
                <a:latin typeface="Times New Roman"/>
                <a:ea typeface="Times New Roman"/>
              </a:rPr>
              <a:t>.</a:t>
            </a:r>
            <a:endParaRPr lang="ru-RU" sz="2600" dirty="0">
              <a:latin typeface="Times New Roman"/>
              <a:ea typeface="Times New Roman"/>
            </a:endParaRPr>
          </a:p>
        </p:txBody>
      </p:sp>
    </p:spTree>
    <p:extLst>
      <p:ext uri="{BB962C8B-B14F-4D97-AF65-F5344CB8AC3E}">
        <p14:creationId xmlns:p14="http://schemas.microsoft.com/office/powerpoint/2010/main" val="4037965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60648"/>
            <a:ext cx="8352928" cy="3539430"/>
          </a:xfrm>
          <a:prstGeom prst="rect">
            <a:avLst/>
          </a:prstGeom>
        </p:spPr>
        <p:txBody>
          <a:bodyPr wrap="square">
            <a:spAutoFit/>
          </a:bodyPr>
          <a:lstStyle/>
          <a:p>
            <a:pPr indent="457200" algn="just"/>
            <a:endParaRPr lang="en-US" sz="3200" dirty="0" smtClean="0">
              <a:latin typeface="Times New Roman" pitchFamily="18" charset="0"/>
              <a:cs typeface="Times New Roman" pitchFamily="18" charset="0"/>
            </a:endParaRPr>
          </a:p>
          <a:p>
            <a:pPr indent="457200" algn="just"/>
            <a:endParaRPr lang="en-US" sz="3200" dirty="0">
              <a:latin typeface="Times New Roman" pitchFamily="18" charset="0"/>
              <a:cs typeface="Times New Roman" pitchFamily="18" charset="0"/>
            </a:endParaRPr>
          </a:p>
          <a:p>
            <a:pPr indent="457200" algn="just"/>
            <a:endParaRPr lang="en-US" sz="3200" dirty="0" smtClean="0">
              <a:latin typeface="Times New Roman" pitchFamily="18" charset="0"/>
              <a:cs typeface="Times New Roman" pitchFamily="18" charset="0"/>
            </a:endParaRPr>
          </a:p>
          <a:p>
            <a:pPr indent="457200" algn="just"/>
            <a:r>
              <a:rPr lang="kk-KZ" sz="3200" dirty="0">
                <a:solidFill>
                  <a:srgbClr val="000000"/>
                </a:solidFill>
                <a:latin typeface="Times New Roman"/>
                <a:ea typeface="Times New Roman"/>
              </a:rPr>
              <a:t>Елтаңба төбесінде бес бұрышты жұлдыз бар. Әр адамның өмірінде жол көрсетер өз жұлдызы болады. Мемлекеттің де осындай жұлдызы болуы керек. </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1158902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712968" cy="5262979"/>
          </a:xfrm>
          <a:prstGeom prst="rect">
            <a:avLst/>
          </a:prstGeom>
        </p:spPr>
        <p:txBody>
          <a:bodyPr wrap="square">
            <a:spAutoFit/>
          </a:bodyPr>
          <a:lstStyle/>
          <a:p>
            <a:pPr indent="449580" algn="just">
              <a:spcAft>
                <a:spcPts val="0"/>
              </a:spcAft>
            </a:pPr>
            <a:r>
              <a:rPr lang="en-US" sz="2800" dirty="0" smtClean="0">
                <a:latin typeface="Times New Roman" pitchFamily="18" charset="0"/>
                <a:cs typeface="Times New Roman" pitchFamily="18" charset="0"/>
              </a:rPr>
              <a:t>	</a:t>
            </a:r>
            <a:r>
              <a:rPr lang="kk-KZ" sz="2800" dirty="0">
                <a:solidFill>
                  <a:srgbClr val="000000"/>
                </a:solidFill>
                <a:latin typeface="Times New Roman"/>
                <a:ea typeface="Times New Roman"/>
              </a:rPr>
              <a:t>Қазақстан Республикасының Мемлекеттік Елтаңбасы – дөңгелек нысанды және көгілдір түс аясындағы шаңырақ (киіз үйдің жоғарғы күмбез тәрізді бөлігі) түрінде бейнеленген, шаңырақты айнала күн сәулесіндей тарап уықтар шаншылған. Шаңырақтың оң жағы мен сол жағында аңыздардағы қанатты пырақтар бейнесі орналастырылған. Жоғарғы бөлігінде – бес бұрышты көлемді жұлдыз, ал төменгі бөлігінде «Қазақстан» деген жазу бар. Жұлдыздың, шаңырақтың, уықтардың, аңыздардағы қанатты пырақтардың бейнесі, сондай-ақ  «Қазақстан» деген жазу – алтын түстес</a:t>
            </a:r>
            <a:r>
              <a:rPr lang="kk-KZ" sz="2800" dirty="0" smtClean="0">
                <a:solidFill>
                  <a:srgbClr val="000000"/>
                </a:solidFill>
                <a:latin typeface="Times New Roman"/>
                <a:ea typeface="Times New Roman"/>
              </a:rPr>
              <a:t>.</a:t>
            </a:r>
            <a:endParaRPr lang="ru-RU" sz="2400" dirty="0">
              <a:latin typeface="Times New Roman"/>
              <a:ea typeface="Times New Roman"/>
            </a:endParaRPr>
          </a:p>
        </p:txBody>
      </p:sp>
    </p:spTree>
    <p:extLst>
      <p:ext uri="{BB962C8B-B14F-4D97-AF65-F5344CB8AC3E}">
        <p14:creationId xmlns:p14="http://schemas.microsoft.com/office/powerpoint/2010/main" val="3027987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908720"/>
            <a:ext cx="8208912" cy="2677656"/>
          </a:xfrm>
          <a:prstGeom prst="rect">
            <a:avLst/>
          </a:prstGeom>
        </p:spPr>
        <p:txBody>
          <a:bodyPr wrap="square">
            <a:spAutoFit/>
          </a:bodyPr>
          <a:lstStyle/>
          <a:p>
            <a:pPr algn="ctr"/>
            <a:r>
              <a:rPr lang="ru-RU" sz="2400" dirty="0" err="1" smtClean="0">
                <a:latin typeface="Times New Roman" pitchFamily="18" charset="0"/>
                <a:cs typeface="Times New Roman" pitchFamily="18" charset="0"/>
              </a:rPr>
              <a:t>Әдебиеттер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тізімі</a:t>
            </a:r>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1. </a:t>
            </a:r>
            <a:r>
              <a:rPr lang="ru-RU" sz="2400" dirty="0" err="1" smtClean="0">
                <a:latin typeface="Times New Roman" pitchFamily="18" charset="0"/>
                <a:cs typeface="Times New Roman" pitchFamily="18" charset="0"/>
              </a:rPr>
              <a:t>Сарсембаев</a:t>
            </a:r>
            <a:r>
              <a:rPr lang="ru-RU" sz="2400" dirty="0" smtClean="0">
                <a:latin typeface="Times New Roman" pitchFamily="18" charset="0"/>
                <a:cs typeface="Times New Roman" pitchFamily="18" charset="0"/>
              </a:rPr>
              <a:t>, М. Символы нашей независимости // Казахстанская правда, 2012, 5 июня.</a:t>
            </a:r>
          </a:p>
          <a:p>
            <a:r>
              <a:rPr lang="en-US" sz="2400" dirty="0" smtClean="0">
                <a:latin typeface="Times New Roman" pitchFamily="18" charset="0"/>
                <a:cs typeface="Times New Roman" pitchFamily="18" charset="0"/>
              </a:rPr>
              <a:t>2</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Сергазинова</a:t>
            </a:r>
            <a:r>
              <a:rPr lang="ru-RU" sz="2400" dirty="0" smtClean="0">
                <a:latin typeface="Times New Roman" pitchFamily="18" charset="0"/>
                <a:cs typeface="Times New Roman" pitchFamily="18" charset="0"/>
              </a:rPr>
              <a:t> А. У символики есть свои стандарты: [изготовление государственной символики] // </a:t>
            </a:r>
            <a:r>
              <a:rPr lang="ru-RU" sz="2400" dirty="0" err="1" smtClean="0">
                <a:latin typeface="Times New Roman" pitchFamily="18" charset="0"/>
                <a:cs typeface="Times New Roman" pitchFamily="18" charset="0"/>
              </a:rPr>
              <a:t>Костанай</a:t>
            </a:r>
            <a:r>
              <a:rPr lang="ru-RU" sz="2400" dirty="0" smtClean="0">
                <a:latin typeface="Times New Roman" pitchFamily="18" charset="0"/>
                <a:cs typeface="Times New Roman" pitchFamily="18" charset="0"/>
              </a:rPr>
              <a:t>.- 2008.- 3 июня.</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8159363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61</TotalTime>
  <Words>202</Words>
  <Application>Microsoft Office PowerPoint</Application>
  <PresentationFormat>Экран (4:3)</PresentationFormat>
  <Paragraphs>26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Волна</vt:lpstr>
      <vt:lpstr>ҚАЗАҚСТАН  РЕСПУБЛИКАСЫНЫҢ МЕМЛЕКЕТТІК  РӘМІЗДЕРІ</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ГОСУДАРСТВЕННЫЕ СИМВОЛЫ РЕСПУБЛИКИ КАЗАХСТАН</dc:title>
  <dc:creator>ADMIN</dc:creator>
  <cp:lastModifiedBy>Admin</cp:lastModifiedBy>
  <cp:revision>8</cp:revision>
  <dcterms:created xsi:type="dcterms:W3CDTF">2014-09-26T07:52:47Z</dcterms:created>
  <dcterms:modified xsi:type="dcterms:W3CDTF">2014-09-29T10:45:56Z</dcterms:modified>
</cp:coreProperties>
</file>